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430" r:id="rId2"/>
    <p:sldId id="379" r:id="rId3"/>
    <p:sldId id="524" r:id="rId4"/>
    <p:sldId id="525" r:id="rId5"/>
    <p:sldId id="526" r:id="rId6"/>
    <p:sldId id="393" r:id="rId7"/>
    <p:sldId id="528" r:id="rId8"/>
    <p:sldId id="529" r:id="rId9"/>
    <p:sldId id="530" r:id="rId10"/>
    <p:sldId id="531" r:id="rId11"/>
    <p:sldId id="532" r:id="rId12"/>
    <p:sldId id="533" r:id="rId13"/>
    <p:sldId id="513" r:id="rId14"/>
    <p:sldId id="515" r:id="rId15"/>
    <p:sldId id="518" r:id="rId16"/>
    <p:sldId id="519" r:id="rId17"/>
    <p:sldId id="520" r:id="rId18"/>
    <p:sldId id="521" r:id="rId19"/>
    <p:sldId id="522" r:id="rId20"/>
    <p:sldId id="523" r:id="rId21"/>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521415D9-36F7-43E2-AB2F-B90AF26B5E84}">
      <p14:sectionLst xmlns:p14="http://schemas.microsoft.com/office/powerpoint/2010/main" xmlns="">
        <p14:section name="默认节" id="{C95110B4-4993-41A2-95E2-A4FC4E17778D}">
          <p14:sldIdLst>
            <p14:sldId id="430"/>
            <p14:sldId id="379"/>
          </p14:sldIdLst>
        </p14:section>
        <p14:section name="第一部分" id="{D98BDF65-A1CA-4B12-8F7E-92272ECBC6AB}">
          <p14:sldIdLst>
            <p14:sldId id="393"/>
            <p14:sldId id="402"/>
          </p14:sldIdLst>
        </p14:section>
        <p14:section name="第二部分" id="{00DF745B-0BAD-4144-8B8E-E28257B24D26}">
          <p14:sldIdLst>
            <p14:sldId id="432"/>
            <p14:sldId id="433"/>
            <p14:sldId id="512"/>
          </p14:sldIdLst>
        </p14:section>
        <p14:section name="第三部分" id="{2ec36052-7bb1-4c0c-8e4a-ef06ec3587ef}">
          <p14:sldIdLst>
            <p14:sldId id="513"/>
            <p14:sldId id="515"/>
            <p14:sldId id="518"/>
            <p14:sldId id="519"/>
            <p14:sldId id="520"/>
            <p14:sldId id="521"/>
            <p14:sldId id="522"/>
            <p14:sldId id="52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3A77"/>
    <a:srgbClr val="00AF92"/>
    <a:srgbClr val="01B150"/>
    <a:srgbClr val="EED56C"/>
    <a:srgbClr val="92D050"/>
    <a:srgbClr val="D43E01"/>
    <a:srgbClr val="E8EAE9"/>
    <a:srgbClr val="FCFCFC"/>
    <a:srgbClr val="CCD0D1"/>
    <a:srgbClr val="D7D9E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39246" autoAdjust="0"/>
    <p:restoredTop sz="90047" autoAdjust="0"/>
  </p:normalViewPr>
  <p:slideViewPr>
    <p:cSldViewPr>
      <p:cViewPr>
        <p:scale>
          <a:sx n="75" d="100"/>
          <a:sy n="75" d="100"/>
        </p:scale>
        <p:origin x="-1426" y="-470"/>
      </p:cViewPr>
      <p:guideLst>
        <p:guide orient="horz" pos="1597"/>
        <p:guide pos="2967"/>
      </p:guideLst>
    </p:cSldViewPr>
  </p:slideViewPr>
  <p:notesTextViewPr>
    <p:cViewPr>
      <p:scale>
        <a:sx n="125" d="100"/>
        <a:sy n="125" d="100"/>
      </p:scale>
      <p:origin x="0" y="0"/>
    </p:cViewPr>
  </p:notesTextViewPr>
  <p:sorterViewPr>
    <p:cViewPr>
      <p:scale>
        <a:sx n="66" d="100"/>
        <a:sy n="66" d="100"/>
      </p:scale>
      <p:origin x="0" y="-12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673B58EF-4ABD-40F4-ACA4-FE81D742E6DD}" type="datetimeFigureOut">
              <a:rPr lang="zh-CN" altLang="en-US" smtClean="0"/>
              <a:pPr/>
              <a:t>2018/1/17</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A11FC198-2D83-4DFC-8CDD-7D23AF44D411}" type="slidenum">
              <a:rPr lang="zh-CN" altLang="en-US" smtClean="0"/>
              <a:pPr/>
              <a:t>‹#›</a:t>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3</a:t>
            </a:fld>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与各级政府部门保持良好的关系：省环保厅</a:t>
            </a:r>
            <a:r>
              <a:rPr lang="en-US" altLang="zh-CN" dirty="0"/>
              <a:t>/</a:t>
            </a:r>
            <a:r>
              <a:rPr lang="zh-CN" altLang="en-US" dirty="0"/>
              <a:t>省发改委</a:t>
            </a:r>
            <a:r>
              <a:rPr lang="en-US" altLang="zh-CN" dirty="0"/>
              <a:t>/</a:t>
            </a:r>
            <a:r>
              <a:rPr lang="zh-CN" altLang="en-US" dirty="0"/>
              <a:t>省经信委</a:t>
            </a:r>
            <a:r>
              <a:rPr lang="en-US" altLang="zh-CN" dirty="0"/>
              <a:t>/</a:t>
            </a:r>
            <a:r>
              <a:rPr lang="zh-CN" altLang="en-US" dirty="0"/>
              <a:t>省科技厅</a:t>
            </a:r>
            <a:r>
              <a:rPr lang="en-US" altLang="zh-CN" dirty="0"/>
              <a:t>/</a:t>
            </a:r>
            <a:r>
              <a:rPr lang="zh-CN" altLang="en-US" dirty="0"/>
              <a:t>省商务厅</a:t>
            </a:r>
            <a:r>
              <a:rPr lang="en-US" altLang="zh-CN" dirty="0"/>
              <a:t>/</a:t>
            </a:r>
            <a:r>
              <a:rPr lang="zh-CN" altLang="en-US" dirty="0"/>
              <a:t>省政协。。。。各地市的一些政府部门</a:t>
            </a:r>
          </a:p>
        </p:txBody>
      </p:sp>
      <p:sp>
        <p:nvSpPr>
          <p:cNvPr id="4" name="幻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6</a:t>
            </a:fld>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14</a:t>
            </a:fld>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招聘会</a:t>
            </a:r>
            <a:r>
              <a:rPr lang="en-US" altLang="zh-CN" dirty="0"/>
              <a:t>8</a:t>
            </a:r>
            <a:r>
              <a:rPr lang="zh-CN" altLang="en-US" dirty="0"/>
              <a:t>届，联合广州六大高校。</a:t>
            </a:r>
            <a:r>
              <a:rPr lang="en-US" altLang="zh-CN" dirty="0"/>
              <a:t>/</a:t>
            </a:r>
            <a:r>
              <a:rPr lang="zh-CN" altLang="en-US" dirty="0"/>
              <a:t>培训：除了申请资质以外的培训，还举办新政策的解读班、工业企业环保管理人员的培训，为大企业、集团根据需求进行个性化的培训</a:t>
            </a:r>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15</a:t>
            </a:fld>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招聘会</a:t>
            </a:r>
            <a:r>
              <a:rPr lang="en-US" altLang="zh-CN" dirty="0"/>
              <a:t>8</a:t>
            </a:r>
            <a:r>
              <a:rPr lang="zh-CN" altLang="en-US" dirty="0"/>
              <a:t>届，联合广州六大高校。</a:t>
            </a:r>
            <a:r>
              <a:rPr lang="en-US" altLang="zh-CN" dirty="0"/>
              <a:t>/</a:t>
            </a:r>
            <a:r>
              <a:rPr lang="zh-CN" altLang="en-US" dirty="0"/>
              <a:t>培训：除了申请资质以外的培训，还举办新政策的解读班、工业企业环保管理人员的培训，为大企业、集团根据需求进行个性化的培训</a:t>
            </a:r>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16</a:t>
            </a:fld>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招聘会</a:t>
            </a:r>
            <a:r>
              <a:rPr lang="en-US" altLang="zh-CN" dirty="0"/>
              <a:t>8</a:t>
            </a:r>
            <a:r>
              <a:rPr lang="zh-CN" altLang="en-US" dirty="0"/>
              <a:t>届，联合广州六大高校。</a:t>
            </a:r>
            <a:r>
              <a:rPr lang="en-US" altLang="zh-CN" dirty="0"/>
              <a:t>/</a:t>
            </a:r>
            <a:r>
              <a:rPr lang="zh-CN" altLang="en-US" dirty="0"/>
              <a:t>培训：除了申请资质以外的培训，还举办新政策的解读班、工业企业环保管理人员的培训，为大企业、集团根据需求进行个性化的培训</a:t>
            </a:r>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17</a:t>
            </a:fld>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招聘会</a:t>
            </a:r>
            <a:r>
              <a:rPr lang="en-US" altLang="zh-CN" dirty="0"/>
              <a:t>8</a:t>
            </a:r>
            <a:r>
              <a:rPr lang="zh-CN" altLang="en-US" dirty="0"/>
              <a:t>届，联合广州六大高校。</a:t>
            </a:r>
            <a:r>
              <a:rPr lang="en-US" altLang="zh-CN" dirty="0"/>
              <a:t>/</a:t>
            </a:r>
            <a:r>
              <a:rPr lang="zh-CN" altLang="en-US" dirty="0"/>
              <a:t>培训：除了申请资质以外的培训，还举办新政策的解读班、工业企业环保管理人员的培训，为大企业、集团根据需求进行个性化的培训</a:t>
            </a:r>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18</a:t>
            </a:fld>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dirty="0"/>
              <a:t>招聘会</a:t>
            </a:r>
            <a:r>
              <a:rPr lang="en-US" altLang="zh-CN" dirty="0"/>
              <a:t>8</a:t>
            </a:r>
            <a:r>
              <a:rPr lang="zh-CN" altLang="en-US" dirty="0"/>
              <a:t>届，联合广州六大高校。</a:t>
            </a:r>
            <a:r>
              <a:rPr lang="en-US" altLang="zh-CN" dirty="0"/>
              <a:t>/</a:t>
            </a:r>
            <a:r>
              <a:rPr lang="zh-CN" altLang="en-US" dirty="0"/>
              <a:t>培训：除了申请资质以外的培训，还举办新政策的解读班、工业企业环保管理人员的培训，为大企业、集团根据需求进行个性化的培训</a:t>
            </a:r>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8D8F2F-D5F1-4F1A-89D9-6478D69945FF}"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18" name="标题 1"/>
          <p:cNvSpPr>
            <a:spLocks noGrp="1"/>
          </p:cNvSpPr>
          <p:nvPr>
            <p:ph type="title"/>
          </p:nvPr>
        </p:nvSpPr>
        <p:spPr>
          <a:xfrm>
            <a:off x="1184651" y="250504"/>
            <a:ext cx="3216269" cy="377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a:t>单击此处编辑母版标题样式</a:t>
            </a:r>
          </a:p>
        </p:txBody>
      </p:sp>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18" name="标题 1"/>
          <p:cNvSpPr>
            <a:spLocks noGrp="1"/>
          </p:cNvSpPr>
          <p:nvPr>
            <p:ph type="title"/>
          </p:nvPr>
        </p:nvSpPr>
        <p:spPr>
          <a:xfrm>
            <a:off x="1184651" y="250504"/>
            <a:ext cx="3216269" cy="377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a:t>单击此处编辑母版标题样式</a:t>
            </a:r>
          </a:p>
        </p:txBody>
      </p:sp>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18" name="标题 1"/>
          <p:cNvSpPr>
            <a:spLocks noGrp="1"/>
          </p:cNvSpPr>
          <p:nvPr>
            <p:ph type="title"/>
          </p:nvPr>
        </p:nvSpPr>
        <p:spPr>
          <a:xfrm>
            <a:off x="1184651" y="250504"/>
            <a:ext cx="3216269" cy="377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anose="020B0503020204020204" pitchFamily="34" charset="-122"/>
                <a:cs typeface="+mn-cs"/>
              </a:defRPr>
            </a:lvl1pPr>
          </a:lstStyle>
          <a:p>
            <a:pPr lvl="0" algn="l"/>
            <a:r>
              <a:rPr lang="zh-CN" altLang="en-US" dirty="0"/>
              <a:t>单击此处编辑母版标题样式</a:t>
            </a:r>
          </a:p>
        </p:txBody>
      </p:sp>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FE136A2-6861-40E0-8A71-9A2073FB8154}" type="datetimeFigureOut">
              <a:rPr lang="zh-CN" altLang="en-US" smtClean="0"/>
              <a:pPr/>
              <a:t>2018/1/17</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78D8F2F-D5F1-4F1A-89D9-6478D69945F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 id="2147483668" r:id="rId18"/>
    <p:sldLayoutId id="2147483669" r:id="rId19"/>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0" y="1571618"/>
            <a:ext cx="9144000" cy="1610326"/>
          </a:xfrm>
          <a:prstGeom prst="rect">
            <a:avLst/>
          </a:prstGeom>
          <a:solidFill>
            <a:schemeClr val="accent3">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53" name="组合 52"/>
          <p:cNvGrpSpPr/>
          <p:nvPr/>
        </p:nvGrpSpPr>
        <p:grpSpPr>
          <a:xfrm>
            <a:off x="1435929" y="1242203"/>
            <a:ext cx="1153284" cy="1153284"/>
            <a:chOff x="304800" y="673100"/>
            <a:chExt cx="4000500" cy="4000500"/>
          </a:xfrm>
          <a:effectLst>
            <a:outerShdw blurRad="444500" dist="254000" dir="6840000" algn="tr" rotWithShape="0">
              <a:prstClr val="black">
                <a:alpha val="24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47" name="组合 46"/>
          <p:cNvGrpSpPr/>
          <p:nvPr/>
        </p:nvGrpSpPr>
        <p:grpSpPr>
          <a:xfrm>
            <a:off x="2435856" y="2744764"/>
            <a:ext cx="1153284" cy="1153284"/>
            <a:chOff x="304800" y="673100"/>
            <a:chExt cx="4000500" cy="4000500"/>
          </a:xfrm>
          <a:effectLst>
            <a:outerShdw blurRad="444500" dist="254000" dir="6840000" algn="tr" rotWithShape="0">
              <a:prstClr val="black">
                <a:alpha val="24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50" name="组合 49"/>
          <p:cNvGrpSpPr/>
          <p:nvPr/>
        </p:nvGrpSpPr>
        <p:grpSpPr>
          <a:xfrm>
            <a:off x="828090" y="2931284"/>
            <a:ext cx="1436242" cy="1436242"/>
            <a:chOff x="304800" y="673100"/>
            <a:chExt cx="4000500" cy="4000500"/>
          </a:xfrm>
          <a:effectLst>
            <a:outerShdw blurRad="444500" dist="254000" dir="6840000" algn="tr" rotWithShape="0">
              <a:prstClr val="black">
                <a:alpha val="24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grpSp>
        <p:nvGrpSpPr>
          <p:cNvPr id="57" name="组合 56"/>
          <p:cNvGrpSpPr/>
          <p:nvPr/>
        </p:nvGrpSpPr>
        <p:grpSpPr>
          <a:xfrm>
            <a:off x="2988330" y="1091843"/>
            <a:ext cx="855871" cy="855871"/>
            <a:chOff x="304800" y="673100"/>
            <a:chExt cx="4000500" cy="4000500"/>
          </a:xfrm>
          <a:effectLst>
            <a:outerShdw blurRad="444500" dist="254000" dir="6840000" algn="tr" rotWithShape="0">
              <a:prstClr val="black">
                <a:alpha val="24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63" name="椭圆 62"/>
          <p:cNvSpPr/>
          <p:nvPr/>
        </p:nvSpPr>
        <p:spPr>
          <a:xfrm>
            <a:off x="7794388" y="4443266"/>
            <a:ext cx="500908" cy="500908"/>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811151" y="3435612"/>
            <a:ext cx="274777" cy="274777"/>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7183753" y="4762645"/>
            <a:ext cx="219777" cy="219777"/>
            <a:chOff x="304800" y="673100"/>
            <a:chExt cx="4000500" cy="4000500"/>
          </a:xfrm>
          <a:effectLst>
            <a:outerShdw blurRad="381000" dist="152400" dir="8100000" algn="tr" rotWithShape="0">
              <a:prstClr val="black">
                <a:alpha val="7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7" name="椭圆 6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p:cNvGrpSpPr/>
          <p:nvPr/>
        </p:nvGrpSpPr>
        <p:grpSpPr>
          <a:xfrm>
            <a:off x="7316011" y="4096544"/>
            <a:ext cx="287919" cy="287919"/>
            <a:chOff x="304800" y="673100"/>
            <a:chExt cx="4000500" cy="4000500"/>
          </a:xfrm>
          <a:effectLst>
            <a:outerShdw blurRad="381000" dist="152400" dir="8100000" algn="tr" rotWithShape="0">
              <a:prstClr val="black">
                <a:alpha val="7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0" name="椭圆 6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411687" y="4151250"/>
            <a:ext cx="408377" cy="408377"/>
            <a:chOff x="304800" y="673100"/>
            <a:chExt cx="4000500" cy="4000500"/>
          </a:xfrm>
          <a:effectLst>
            <a:outerShdw blurRad="317500" dist="1905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椭圆 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4" name="椭圆 73"/>
          <p:cNvSpPr/>
          <p:nvPr/>
        </p:nvSpPr>
        <p:spPr>
          <a:xfrm>
            <a:off x="6629513" y="4707645"/>
            <a:ext cx="274777" cy="274777"/>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8585280" y="4984208"/>
            <a:ext cx="137389" cy="137389"/>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6448370">
            <a:off x="873659" y="2128802"/>
            <a:ext cx="500908" cy="500908"/>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rot="6448370">
            <a:off x="4348994" y="1481020"/>
            <a:ext cx="219777" cy="219777"/>
            <a:chOff x="304800" y="673100"/>
            <a:chExt cx="4000500" cy="4000500"/>
          </a:xfrm>
          <a:effectLst>
            <a:outerShdw blurRad="381000" dist="152400" dir="8100000" algn="tr" rotWithShape="0">
              <a:prstClr val="black">
                <a:alpha val="70000"/>
              </a:prstClr>
            </a:outerShdw>
          </a:effectLst>
        </p:grpSpPr>
        <p:sp>
          <p:nvSpPr>
            <p:cNvPr id="79" name="同心圆 7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椭圆 7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rot="6448370">
            <a:off x="6622854" y="464332"/>
            <a:ext cx="287919" cy="287919"/>
            <a:chOff x="304800" y="673100"/>
            <a:chExt cx="4000500" cy="4000500"/>
          </a:xfrm>
          <a:effectLst>
            <a:outerShdw blurRad="381000" dist="152400" dir="8100000" algn="tr" rotWithShape="0">
              <a:prstClr val="black">
                <a:alpha val="70000"/>
              </a:prstClr>
            </a:outerShdw>
          </a:effectLst>
        </p:grpSpPr>
        <p:sp>
          <p:nvSpPr>
            <p:cNvPr id="82" name="同心圆 8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3" name="椭圆 8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rot="6448370">
            <a:off x="5616709" y="495355"/>
            <a:ext cx="408377" cy="408377"/>
            <a:chOff x="304800" y="673100"/>
            <a:chExt cx="4000500" cy="4000500"/>
          </a:xfrm>
          <a:effectLst>
            <a:outerShdw blurRad="317500" dist="190500" dir="8100000" algn="tr" rotWithShape="0">
              <a:prstClr val="black">
                <a:alpha val="50000"/>
              </a:prstClr>
            </a:outerShdw>
          </a:effectLst>
        </p:grpSpPr>
        <p:sp>
          <p:nvSpPr>
            <p:cNvPr id="103" name="同心圆 1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椭圆 10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5" name="椭圆 104"/>
          <p:cNvSpPr/>
          <p:nvPr/>
        </p:nvSpPr>
        <p:spPr>
          <a:xfrm rot="6448370">
            <a:off x="3879113" y="1151939"/>
            <a:ext cx="274777" cy="274777"/>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rot="6448370">
            <a:off x="5891800" y="1509165"/>
            <a:ext cx="137389" cy="137389"/>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95250" y="118110"/>
            <a:ext cx="1341120" cy="1300480"/>
            <a:chOff x="304800" y="673100"/>
            <a:chExt cx="4000500" cy="4000500"/>
          </a:xfrm>
          <a:effectLst>
            <a:outerShdw blurRad="444500" dist="254000" dir="6840000" algn="tr" rotWithShape="0">
              <a:prstClr val="black">
                <a:alpha val="45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44" name="椭圆 43"/>
            <p:cNvSpPr/>
            <p:nvPr/>
          </p:nvSpPr>
          <p:spPr>
            <a:xfrm>
              <a:off x="392113"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2" name="矩形 1"/>
          <p:cNvSpPr/>
          <p:nvPr/>
        </p:nvSpPr>
        <p:spPr>
          <a:xfrm>
            <a:off x="3404235" y="1798320"/>
            <a:ext cx="5674995" cy="1198880"/>
          </a:xfrm>
          <a:prstGeom prst="rect">
            <a:avLst/>
          </a:prstGeom>
        </p:spPr>
        <p:txBody>
          <a:bodyPr wrap="square">
            <a:spAutoFit/>
          </a:bodyPr>
          <a:lstStyle/>
          <a:p>
            <a:pPr algn="ctr"/>
            <a:r>
              <a:rPr lang="zh-CN" altLang="en-US" sz="3600" b="1" spc="300" dirty="0">
                <a:solidFill>
                  <a:schemeClr val="accent1"/>
                </a:solidFill>
                <a:latin typeface="微软雅黑" panose="020B0503020204020204" pitchFamily="34" charset="-122"/>
                <a:ea typeface="微软雅黑" panose="020B0503020204020204" pitchFamily="34" charset="-122"/>
              </a:rPr>
              <a:t>费改税时代来临</a:t>
            </a:r>
          </a:p>
          <a:p>
            <a:pPr algn="ctr"/>
            <a:r>
              <a:rPr lang="zh-CN" altLang="en-US" sz="3600" b="1" spc="300" dirty="0">
                <a:solidFill>
                  <a:schemeClr val="accent1"/>
                </a:solidFill>
                <a:latin typeface="微软雅黑" panose="020B0503020204020204" pitchFamily="34" charset="-122"/>
                <a:ea typeface="微软雅黑" panose="020B0503020204020204" pitchFamily="34" charset="-122"/>
              </a:rPr>
              <a:t>环保产业发展面临新机遇</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3430324" y="-1100658"/>
            <a:ext cx="2352980" cy="2352980"/>
            <a:chOff x="304800" y="673100"/>
            <a:chExt cx="4000500" cy="4000500"/>
          </a:xfrm>
          <a:effectLst>
            <a:outerShdw blurRad="444500" dist="254000" dir="684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ea typeface="微软雅黑" panose="020B0503020204020204" pitchFamily="34" charset="-122"/>
              </a:endParaRPr>
            </a:p>
          </p:txBody>
        </p:sp>
      </p:grpSp>
      <p:sp>
        <p:nvSpPr>
          <p:cNvPr id="6" name="椭圆 5"/>
          <p:cNvSpPr/>
          <p:nvPr/>
        </p:nvSpPr>
        <p:spPr>
          <a:xfrm>
            <a:off x="4834456" y="1240623"/>
            <a:ext cx="274777" cy="27477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538122" y="1358962"/>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344437" y="1237778"/>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16501" y="1108306"/>
            <a:ext cx="250454" cy="250454"/>
          </a:xfrm>
          <a:prstGeom prst="ellipse">
            <a:avLst/>
          </a:prstGeom>
          <a:solidFill>
            <a:schemeClr val="bg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117726" y="1082955"/>
            <a:ext cx="274777" cy="27477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352552" y="1369469"/>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488224" y="1184423"/>
            <a:ext cx="322151" cy="322151"/>
          </a:xfrm>
          <a:prstGeom prst="ellipse">
            <a:avLst/>
          </a:prstGeom>
          <a:solidFill>
            <a:schemeClr val="bg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489060" y="1240493"/>
            <a:ext cx="274777" cy="27477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03850" y="1371725"/>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054542" y="1057222"/>
            <a:ext cx="274777" cy="274777"/>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972837" y="1293556"/>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920095" y="1369469"/>
            <a:ext cx="137389" cy="137389"/>
          </a:xfrm>
          <a:prstGeom prst="ellipse">
            <a:avLst/>
          </a:prstGeom>
          <a:solidFill>
            <a:schemeClr val="bg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035416" y="258783"/>
            <a:ext cx="1231514" cy="584775"/>
          </a:xfrm>
          <a:prstGeom prst="rect">
            <a:avLst/>
          </a:prstGeom>
        </p:spPr>
        <p:txBody>
          <a:bodyPr wrap="square">
            <a:spAutoFit/>
          </a:bodyPr>
          <a:lstStyle/>
          <a:p>
            <a:pPr marL="0" marR="0" lvl="0" indent="0" defTabSz="934085" eaLnBrk="1" fontAlgn="auto" latinLnBrk="0" hangingPunct="1">
              <a:lnSpc>
                <a:spcPct val="100000"/>
              </a:lnSpc>
              <a:spcBef>
                <a:spcPts val="0"/>
              </a:spcBef>
              <a:spcAft>
                <a:spcPts val="0"/>
              </a:spcAft>
              <a:buClrTx/>
              <a:buSzTx/>
              <a:buFontTx/>
              <a:buNone/>
              <a:defRPr/>
            </a:pPr>
            <a:r>
              <a:rPr kumimoji="0" lang="zh-CN" altLang="en-US" sz="3200" b="1" i="0" u="none" strike="noStrike" kern="0" cap="none" spc="0" normalizeH="0" baseline="0" noProof="0" dirty="0">
                <a:ln>
                  <a:noFill/>
                </a:ln>
                <a:solidFill>
                  <a:schemeClr val="accent1"/>
                </a:solidFill>
                <a:effectLst/>
                <a:uLnTx/>
                <a:uFillTx/>
                <a:latin typeface="微软雅黑" panose="020B0503020204020204" pitchFamily="34" charset="-122"/>
                <a:ea typeface="微软雅黑" panose="020B0503020204020204" pitchFamily="34" charset="-122"/>
              </a:rPr>
              <a:t>目 录</a:t>
            </a:r>
          </a:p>
        </p:txBody>
      </p:sp>
      <p:grpSp>
        <p:nvGrpSpPr>
          <p:cNvPr id="84" name="组合 83"/>
          <p:cNvGrpSpPr/>
          <p:nvPr/>
        </p:nvGrpSpPr>
        <p:grpSpPr>
          <a:xfrm>
            <a:off x="5058004" y="2002549"/>
            <a:ext cx="1602228" cy="1359398"/>
            <a:chOff x="5553262" y="2638733"/>
            <a:chExt cx="2397222" cy="2093640"/>
          </a:xfrm>
        </p:grpSpPr>
        <p:grpSp>
          <p:nvGrpSpPr>
            <p:cNvPr id="85" name="组合 84"/>
            <p:cNvGrpSpPr/>
            <p:nvPr/>
          </p:nvGrpSpPr>
          <p:grpSpPr>
            <a:xfrm>
              <a:off x="5553262" y="2638733"/>
              <a:ext cx="2397222" cy="2093640"/>
              <a:chOff x="5553262" y="2638733"/>
              <a:chExt cx="2397222" cy="2093640"/>
            </a:xfrm>
          </p:grpSpPr>
          <p:grpSp>
            <p:nvGrpSpPr>
              <p:cNvPr id="87" name="组合 86"/>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8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p>
              </p:txBody>
            </p:sp>
            <p:sp>
              <p:nvSpPr>
                <p:cNvPr id="9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p>
              </p:txBody>
            </p:sp>
          </p:grpSp>
          <p:sp>
            <p:nvSpPr>
              <p:cNvPr id="88" name="Freeform 7"/>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ln>
              <a:effectLst/>
            </p:spPr>
            <p:txBody>
              <a:bodyPr vert="horz" wrap="square" lIns="91440" tIns="45720" rIns="91440" bIns="45720" numCol="1" anchor="t" anchorCtr="0" compatLnSpc="1"/>
              <a:lstStyle/>
              <a:p>
                <a:endParaRPr lang="zh-CN" altLang="en-US"/>
              </a:p>
            </p:txBody>
          </p:sp>
        </p:grpSp>
        <p:sp>
          <p:nvSpPr>
            <p:cNvPr id="86" name="TextBox 85"/>
            <p:cNvSpPr txBox="1"/>
            <p:nvPr/>
          </p:nvSpPr>
          <p:spPr>
            <a:xfrm>
              <a:off x="6261673" y="3290693"/>
              <a:ext cx="1010287" cy="805823"/>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03</a:t>
              </a:r>
              <a:endParaRPr lang="zh-CN" altLang="en-US"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91" name="组合 90"/>
          <p:cNvGrpSpPr/>
          <p:nvPr/>
        </p:nvGrpSpPr>
        <p:grpSpPr>
          <a:xfrm>
            <a:off x="2604143" y="2013793"/>
            <a:ext cx="1602228" cy="1359398"/>
            <a:chOff x="1881842" y="2656049"/>
            <a:chExt cx="2397222" cy="2093640"/>
          </a:xfrm>
        </p:grpSpPr>
        <p:grpSp>
          <p:nvGrpSpPr>
            <p:cNvPr id="92" name="组合 91"/>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95"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p>
            </p:txBody>
          </p:sp>
          <p:sp>
            <p:nvSpPr>
              <p:cNvPr id="96"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p>
            </p:txBody>
          </p:sp>
        </p:grpSp>
        <p:sp>
          <p:nvSpPr>
            <p:cNvPr id="93" name="Freeform 7"/>
            <p:cNvSpPr/>
            <p:nvPr/>
          </p:nvSpPr>
          <p:spPr bwMode="auto">
            <a:xfrm>
              <a:off x="2193523" y="2932555"/>
              <a:ext cx="1773859" cy="1540630"/>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ln>
            <a:effectLst/>
          </p:spPr>
          <p:txBody>
            <a:bodyPr vert="horz" wrap="square" lIns="91440" tIns="45720" rIns="91440" bIns="45720" numCol="1" anchor="t" anchorCtr="0" compatLnSpc="1"/>
            <a:lstStyle/>
            <a:p>
              <a:endParaRPr lang="zh-CN" altLang="en-US"/>
            </a:p>
          </p:txBody>
        </p:sp>
        <p:sp>
          <p:nvSpPr>
            <p:cNvPr id="94" name="TextBox 93"/>
            <p:cNvSpPr txBox="1"/>
            <p:nvPr/>
          </p:nvSpPr>
          <p:spPr>
            <a:xfrm>
              <a:off x="2576978" y="3333290"/>
              <a:ext cx="1010287" cy="805823"/>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01</a:t>
              </a:r>
              <a:endParaRPr lang="zh-CN" altLang="en-US"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97" name="组合 96"/>
          <p:cNvGrpSpPr/>
          <p:nvPr/>
        </p:nvGrpSpPr>
        <p:grpSpPr>
          <a:xfrm>
            <a:off x="3834009" y="2693491"/>
            <a:ext cx="1602228" cy="1359398"/>
            <a:chOff x="3721944" y="3702869"/>
            <a:chExt cx="2397222" cy="2093640"/>
          </a:xfrm>
        </p:grpSpPr>
        <p:grpSp>
          <p:nvGrpSpPr>
            <p:cNvPr id="98" name="组合 97"/>
            <p:cNvGrpSpPr/>
            <p:nvPr/>
          </p:nvGrpSpPr>
          <p:grpSpPr>
            <a:xfrm>
              <a:off x="3721944" y="3702869"/>
              <a:ext cx="2397222" cy="2093640"/>
              <a:chOff x="3721944" y="3702869"/>
              <a:chExt cx="2397222" cy="2093640"/>
            </a:xfrm>
          </p:grpSpPr>
          <p:grpSp>
            <p:nvGrpSpPr>
              <p:cNvPr id="100" name="组合 99"/>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102"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p>
              </p:txBody>
            </p:sp>
            <p:sp>
              <p:nvSpPr>
                <p:cNvPr id="103"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p>
              </p:txBody>
            </p:sp>
          </p:grpSp>
          <p:sp>
            <p:nvSpPr>
              <p:cNvPr id="101" name="Freeform 7"/>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p>
            </p:txBody>
          </p:sp>
        </p:grpSp>
        <p:sp>
          <p:nvSpPr>
            <p:cNvPr id="99" name="TextBox 98"/>
            <p:cNvSpPr txBox="1"/>
            <p:nvPr/>
          </p:nvSpPr>
          <p:spPr>
            <a:xfrm>
              <a:off x="4369184" y="4322337"/>
              <a:ext cx="1010287" cy="805823"/>
            </a:xfrm>
            <a:prstGeom prst="rect">
              <a:avLst/>
            </a:prstGeom>
            <a:noFill/>
          </p:spPr>
          <p:txBody>
            <a:bodyPr wrap="squar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02</a:t>
              </a:r>
              <a:endParaRPr lang="zh-CN" altLang="en-US" sz="28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sp>
        <p:nvSpPr>
          <p:cNvPr id="112" name="TextBox 111"/>
          <p:cNvSpPr txBox="1"/>
          <p:nvPr/>
        </p:nvSpPr>
        <p:spPr>
          <a:xfrm>
            <a:off x="830577" y="3000378"/>
            <a:ext cx="2026911" cy="830997"/>
          </a:xfrm>
          <a:prstGeom prst="rect">
            <a:avLst/>
          </a:prstGeom>
          <a:noFill/>
        </p:spPr>
        <p:txBody>
          <a:bodyPr wrap="square" rtlCol="0">
            <a:spAutoFit/>
          </a:bodyPr>
          <a:lstStyle/>
          <a:p>
            <a:pPr algn="ct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rPr>
              <a:t>为什么要开征</a:t>
            </a:r>
          </a:p>
          <a:p>
            <a:pPr algn="ct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rPr>
              <a:t>环境保护税</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5" name="TextBox 114"/>
          <p:cNvSpPr txBox="1"/>
          <p:nvPr/>
        </p:nvSpPr>
        <p:spPr>
          <a:xfrm>
            <a:off x="3357554" y="4110349"/>
            <a:ext cx="2643206" cy="461665"/>
          </a:xfrm>
          <a:prstGeom prst="rect">
            <a:avLst/>
          </a:prstGeom>
          <a:noFill/>
        </p:spPr>
        <p:txBody>
          <a:bodyPr wrap="square" rtlCol="0">
            <a:spAutoFit/>
          </a:bodyPr>
          <a:lstStyle/>
          <a:p>
            <a:pPr algn="ctr"/>
            <a:r>
              <a:rPr lang="zh-CN" altLang="en-US" sz="2400" b="1" dirty="0" smtClean="0">
                <a:solidFill>
                  <a:schemeClr val="tx1">
                    <a:lumMod val="65000"/>
                    <a:lumOff val="35000"/>
                  </a:schemeClr>
                </a:solidFill>
                <a:latin typeface="微软雅黑" panose="020B0503020204020204" pitchFamily="34" charset="-122"/>
                <a:ea typeface="微软雅黑" panose="020B0503020204020204" pitchFamily="34" charset="-122"/>
              </a:rPr>
              <a:t>费改税的主要内容</a:t>
            </a:r>
            <a:endPar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8" name="TextBox 117"/>
          <p:cNvSpPr txBox="1"/>
          <p:nvPr/>
        </p:nvSpPr>
        <p:spPr>
          <a:xfrm>
            <a:off x="6324312" y="2956251"/>
            <a:ext cx="2462530" cy="829945"/>
          </a:xfrm>
          <a:prstGeom prst="rect">
            <a:avLst/>
          </a:prstGeom>
          <a:noFill/>
        </p:spPr>
        <p:txBody>
          <a:bodyPr wrap="square" rtlCol="0">
            <a:spAutoFit/>
          </a:bodyPr>
          <a:lstStyle/>
          <a:p>
            <a:pPr algn="ctr"/>
            <a:r>
              <a:rPr lang="zh-CN" altLang="en-US" sz="2400" b="1" dirty="0">
                <a:solidFill>
                  <a:schemeClr val="tx1">
                    <a:lumMod val="65000"/>
                    <a:lumOff val="35000"/>
                  </a:schemeClr>
                </a:solidFill>
                <a:latin typeface="微软雅黑" panose="020B0503020204020204" pitchFamily="34" charset="-122"/>
                <a:ea typeface="微软雅黑" panose="020B0503020204020204" pitchFamily="34" charset="-122"/>
              </a:rPr>
              <a:t>费改税对环保产业发展有何影响</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Effect transition="in" filter="fade">
                                      <p:cBhvr>
                                        <p:cTn id="18" dur="500"/>
                                        <p:tgtEl>
                                          <p:spTgt spid="7"/>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par>
                                <p:cTn id="34" presetID="53" presetClass="entr" presetSubtype="16" fill="hold" grpId="0" nodeType="withEffect">
                                  <p:stCondLst>
                                    <p:cond delay="2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53" presetClass="entr" presetSubtype="16" fill="hold" grpId="0" nodeType="withEffect">
                                  <p:stCondLst>
                                    <p:cond delay="4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childTnLst>
                                </p:cTn>
                              </p:par>
                              <p:par>
                                <p:cTn id="59" presetID="53" presetClass="entr" presetSubtype="16" fill="hold" grpId="0"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Effect transition="in" filter="fade">
                                      <p:cBhvr>
                                        <p:cTn id="63" dur="500"/>
                                        <p:tgtEl>
                                          <p:spTgt spid="1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par>
                                <p:cTn id="69" presetID="56" presetClass="entr" presetSubtype="0" fill="hold" grpId="0" nodeType="withEffect">
                                  <p:stCondLst>
                                    <p:cond delay="1000"/>
                                  </p:stCondLst>
                                  <p:iterate type="lt">
                                    <p:tmPct val="10000"/>
                                  </p:iterate>
                                  <p:childTnLst>
                                    <p:set>
                                      <p:cBhvr>
                                        <p:cTn id="70" dur="1" fill="hold">
                                          <p:stCondLst>
                                            <p:cond delay="0"/>
                                          </p:stCondLst>
                                        </p:cTn>
                                        <p:tgtEl>
                                          <p:spTgt spid="21"/>
                                        </p:tgtEl>
                                        <p:attrNameLst>
                                          <p:attrName>style.visibility</p:attrName>
                                        </p:attrNameLst>
                                      </p:cBhvr>
                                      <p:to>
                                        <p:strVal val="visible"/>
                                      </p:to>
                                    </p:set>
                                    <p:anim by="(-#ppt_w*2)" calcmode="lin" valueType="num">
                                      <p:cBhvr rctx="PPT">
                                        <p:cTn id="71" dur="250" autoRev="1" fill="hold">
                                          <p:stCondLst>
                                            <p:cond delay="0"/>
                                          </p:stCondLst>
                                        </p:cTn>
                                        <p:tgtEl>
                                          <p:spTgt spid="21"/>
                                        </p:tgtEl>
                                        <p:attrNameLst>
                                          <p:attrName>ppt_w</p:attrName>
                                        </p:attrNameLst>
                                      </p:cBhvr>
                                    </p:anim>
                                    <p:anim by="(#ppt_w*0.50)" calcmode="lin" valueType="num">
                                      <p:cBhvr>
                                        <p:cTn id="72" dur="250" decel="50000" autoRev="1" fill="hold">
                                          <p:stCondLst>
                                            <p:cond delay="0"/>
                                          </p:stCondLst>
                                        </p:cTn>
                                        <p:tgtEl>
                                          <p:spTgt spid="21"/>
                                        </p:tgtEl>
                                        <p:attrNameLst>
                                          <p:attrName>ppt_x</p:attrName>
                                        </p:attrNameLst>
                                      </p:cBhvr>
                                    </p:anim>
                                    <p:anim from="(-#ppt_h/2)" to="(#ppt_y)" calcmode="lin" valueType="num">
                                      <p:cBhvr>
                                        <p:cTn id="73" dur="500" fill="hold">
                                          <p:stCondLst>
                                            <p:cond delay="0"/>
                                          </p:stCondLst>
                                        </p:cTn>
                                        <p:tgtEl>
                                          <p:spTgt spid="21"/>
                                        </p:tgtEl>
                                        <p:attrNameLst>
                                          <p:attrName>ppt_y</p:attrName>
                                        </p:attrNameLst>
                                      </p:cBhvr>
                                    </p:anim>
                                    <p:animRot by="21600000">
                                      <p:cBhvr>
                                        <p:cTn id="74" dur="500" fill="hold">
                                          <p:stCondLst>
                                            <p:cond delay="0"/>
                                          </p:stCondLst>
                                        </p:cTn>
                                        <p:tgtEl>
                                          <p:spTgt spid="21"/>
                                        </p:tgtEl>
                                        <p:attrNameLst>
                                          <p:attrName>r</p:attrName>
                                        </p:attrNameLst>
                                      </p:cBhvr>
                                    </p:animRot>
                                  </p:childTnLst>
                                </p:cTn>
                              </p:par>
                            </p:childTnLst>
                          </p:cTn>
                        </p:par>
                        <p:par>
                          <p:cTn id="75" fill="hold">
                            <p:stCondLst>
                              <p:cond delay="0"/>
                            </p:stCondLst>
                            <p:childTnLst>
                              <p:par>
                                <p:cTn id="76" presetID="2" presetClass="entr" presetSubtype="3" accel="52000" fill="hold" nodeType="after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fill="hold"/>
                                        <p:tgtEl>
                                          <p:spTgt spid="91"/>
                                        </p:tgtEl>
                                        <p:attrNameLst>
                                          <p:attrName>ppt_x</p:attrName>
                                        </p:attrNameLst>
                                      </p:cBhvr>
                                      <p:tavLst>
                                        <p:tav tm="0">
                                          <p:val>
                                            <p:strVal val="1+#ppt_w/2"/>
                                          </p:val>
                                        </p:tav>
                                        <p:tav tm="100000">
                                          <p:val>
                                            <p:strVal val="#ppt_x"/>
                                          </p:val>
                                        </p:tav>
                                      </p:tavLst>
                                    </p:anim>
                                    <p:anim calcmode="lin" valueType="num">
                                      <p:cBhvr additive="base">
                                        <p:cTn id="79" dur="500" fill="hold"/>
                                        <p:tgtEl>
                                          <p:spTgt spid="91"/>
                                        </p:tgtEl>
                                        <p:attrNameLst>
                                          <p:attrName>ppt_y</p:attrName>
                                        </p:attrNameLst>
                                      </p:cBhvr>
                                      <p:tavLst>
                                        <p:tav tm="0">
                                          <p:val>
                                            <p:strVal val="0-#ppt_h/2"/>
                                          </p:val>
                                        </p:tav>
                                        <p:tav tm="100000">
                                          <p:val>
                                            <p:strVal val="#ppt_y"/>
                                          </p:val>
                                        </p:tav>
                                      </p:tavLst>
                                    </p:anim>
                                  </p:childTnLst>
                                </p:cTn>
                              </p:par>
                              <p:par>
                                <p:cTn id="80" presetID="2" presetClass="entr" presetSubtype="12" accel="52000" fill="hold" nodeType="withEffect">
                                  <p:stCondLst>
                                    <p:cond delay="0"/>
                                  </p:stCondLst>
                                  <p:childTnLst>
                                    <p:set>
                                      <p:cBhvr>
                                        <p:cTn id="81" dur="1" fill="hold">
                                          <p:stCondLst>
                                            <p:cond delay="0"/>
                                          </p:stCondLst>
                                        </p:cTn>
                                        <p:tgtEl>
                                          <p:spTgt spid="97"/>
                                        </p:tgtEl>
                                        <p:attrNameLst>
                                          <p:attrName>style.visibility</p:attrName>
                                        </p:attrNameLst>
                                      </p:cBhvr>
                                      <p:to>
                                        <p:strVal val="visible"/>
                                      </p:to>
                                    </p:set>
                                    <p:anim calcmode="lin" valueType="num">
                                      <p:cBhvr additive="base">
                                        <p:cTn id="82" dur="1000" fill="hold"/>
                                        <p:tgtEl>
                                          <p:spTgt spid="97"/>
                                        </p:tgtEl>
                                        <p:attrNameLst>
                                          <p:attrName>ppt_x</p:attrName>
                                        </p:attrNameLst>
                                      </p:cBhvr>
                                      <p:tavLst>
                                        <p:tav tm="0">
                                          <p:val>
                                            <p:strVal val="0-#ppt_w/2"/>
                                          </p:val>
                                        </p:tav>
                                        <p:tav tm="100000">
                                          <p:val>
                                            <p:strVal val="#ppt_x"/>
                                          </p:val>
                                        </p:tav>
                                      </p:tavLst>
                                    </p:anim>
                                    <p:anim calcmode="lin" valueType="num">
                                      <p:cBhvr additive="base">
                                        <p:cTn id="83" dur="1000" fill="hold"/>
                                        <p:tgtEl>
                                          <p:spTgt spid="97"/>
                                        </p:tgtEl>
                                        <p:attrNameLst>
                                          <p:attrName>ppt_y</p:attrName>
                                        </p:attrNameLst>
                                      </p:cBhvr>
                                      <p:tavLst>
                                        <p:tav tm="0">
                                          <p:val>
                                            <p:strVal val="1+#ppt_h/2"/>
                                          </p:val>
                                        </p:tav>
                                        <p:tav tm="100000">
                                          <p:val>
                                            <p:strVal val="#ppt_y"/>
                                          </p:val>
                                        </p:tav>
                                      </p:tavLst>
                                    </p:anim>
                                  </p:childTnLst>
                                </p:cTn>
                              </p:par>
                              <p:par>
                                <p:cTn id="84" presetID="2" presetClass="entr" presetSubtype="3" accel="52000" fill="hold" nodeType="withEffect">
                                  <p:stCondLst>
                                    <p:cond delay="0"/>
                                  </p:stCondLst>
                                  <p:childTnLst>
                                    <p:set>
                                      <p:cBhvr>
                                        <p:cTn id="85" dur="1" fill="hold">
                                          <p:stCondLst>
                                            <p:cond delay="0"/>
                                          </p:stCondLst>
                                        </p:cTn>
                                        <p:tgtEl>
                                          <p:spTgt spid="84"/>
                                        </p:tgtEl>
                                        <p:attrNameLst>
                                          <p:attrName>style.visibility</p:attrName>
                                        </p:attrNameLst>
                                      </p:cBhvr>
                                      <p:to>
                                        <p:strVal val="visible"/>
                                      </p:to>
                                    </p:set>
                                    <p:anim calcmode="lin" valueType="num">
                                      <p:cBhvr additive="base">
                                        <p:cTn id="86" dur="1000" fill="hold"/>
                                        <p:tgtEl>
                                          <p:spTgt spid="84"/>
                                        </p:tgtEl>
                                        <p:attrNameLst>
                                          <p:attrName>ppt_x</p:attrName>
                                        </p:attrNameLst>
                                      </p:cBhvr>
                                      <p:tavLst>
                                        <p:tav tm="0">
                                          <p:val>
                                            <p:strVal val="1+#ppt_w/2"/>
                                          </p:val>
                                        </p:tav>
                                        <p:tav tm="100000">
                                          <p:val>
                                            <p:strVal val="#ppt_x"/>
                                          </p:val>
                                        </p:tav>
                                      </p:tavLst>
                                    </p:anim>
                                    <p:anim calcmode="lin" valueType="num">
                                      <p:cBhvr additive="base">
                                        <p:cTn id="87" dur="1000" fill="hold"/>
                                        <p:tgtEl>
                                          <p:spTgt spid="84"/>
                                        </p:tgtEl>
                                        <p:attrNameLst>
                                          <p:attrName>ppt_y</p:attrName>
                                        </p:attrNameLst>
                                      </p:cBhvr>
                                      <p:tavLst>
                                        <p:tav tm="0">
                                          <p:val>
                                            <p:strVal val="0-#ppt_h/2"/>
                                          </p:val>
                                        </p:tav>
                                        <p:tav tm="100000">
                                          <p:val>
                                            <p:strVal val="#ppt_y"/>
                                          </p:val>
                                        </p:tav>
                                      </p:tavLst>
                                    </p:anim>
                                  </p:childTnLst>
                                </p:cTn>
                              </p:par>
                            </p:childTnLst>
                          </p:cTn>
                        </p:par>
                        <p:par>
                          <p:cTn id="88" fill="hold">
                            <p:stCondLst>
                              <p:cond delay="500"/>
                            </p:stCondLst>
                            <p:childTnLst>
                              <p:par>
                                <p:cTn id="89" presetID="2" presetClass="entr" presetSubtype="4" accel="50000" fill="hold" grpId="0"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ppt_x"/>
                                          </p:val>
                                        </p:tav>
                                        <p:tav tm="100000">
                                          <p:val>
                                            <p:strVal val="#ppt_x"/>
                                          </p:val>
                                        </p:tav>
                                      </p:tavLst>
                                    </p:anim>
                                    <p:anim calcmode="lin" valueType="num">
                                      <p:cBhvr additive="base">
                                        <p:cTn id="92" dur="500" fill="hold"/>
                                        <p:tgtEl>
                                          <p:spTgt spid="112"/>
                                        </p:tgtEl>
                                        <p:attrNameLst>
                                          <p:attrName>ppt_y</p:attrName>
                                        </p:attrNameLst>
                                      </p:cBhvr>
                                      <p:tavLst>
                                        <p:tav tm="0">
                                          <p:val>
                                            <p:strVal val="1+#ppt_h/2"/>
                                          </p:val>
                                        </p:tav>
                                        <p:tav tm="100000">
                                          <p:val>
                                            <p:strVal val="#ppt_y"/>
                                          </p:val>
                                        </p:tav>
                                      </p:tavLst>
                                    </p:anim>
                                  </p:childTnLst>
                                </p:cTn>
                              </p:par>
                            </p:childTnLst>
                          </p:cTn>
                        </p:par>
                        <p:par>
                          <p:cTn id="93" fill="hold">
                            <p:stCondLst>
                              <p:cond delay="1000"/>
                            </p:stCondLst>
                            <p:childTnLst>
                              <p:par>
                                <p:cTn id="94" presetID="2" presetClass="entr" presetSubtype="4" accel="50000" fill="hold" grpId="0" nodeType="afterEffect">
                                  <p:stCondLst>
                                    <p:cond delay="0"/>
                                  </p:stCondLst>
                                  <p:childTnLst>
                                    <p:set>
                                      <p:cBhvr>
                                        <p:cTn id="95" dur="1" fill="hold">
                                          <p:stCondLst>
                                            <p:cond delay="0"/>
                                          </p:stCondLst>
                                        </p:cTn>
                                        <p:tgtEl>
                                          <p:spTgt spid="115"/>
                                        </p:tgtEl>
                                        <p:attrNameLst>
                                          <p:attrName>style.visibility</p:attrName>
                                        </p:attrNameLst>
                                      </p:cBhvr>
                                      <p:to>
                                        <p:strVal val="visible"/>
                                      </p:to>
                                    </p:set>
                                    <p:anim calcmode="lin" valueType="num">
                                      <p:cBhvr additive="base">
                                        <p:cTn id="96" dur="500" fill="hold"/>
                                        <p:tgtEl>
                                          <p:spTgt spid="115"/>
                                        </p:tgtEl>
                                        <p:attrNameLst>
                                          <p:attrName>ppt_x</p:attrName>
                                        </p:attrNameLst>
                                      </p:cBhvr>
                                      <p:tavLst>
                                        <p:tav tm="0">
                                          <p:val>
                                            <p:strVal val="#ppt_x"/>
                                          </p:val>
                                        </p:tav>
                                        <p:tav tm="100000">
                                          <p:val>
                                            <p:strVal val="#ppt_x"/>
                                          </p:val>
                                        </p:tav>
                                      </p:tavLst>
                                    </p:anim>
                                    <p:anim calcmode="lin" valueType="num">
                                      <p:cBhvr additive="base">
                                        <p:cTn id="97" dur="500" fill="hold"/>
                                        <p:tgtEl>
                                          <p:spTgt spid="115"/>
                                        </p:tgtEl>
                                        <p:attrNameLst>
                                          <p:attrName>ppt_y</p:attrName>
                                        </p:attrNameLst>
                                      </p:cBhvr>
                                      <p:tavLst>
                                        <p:tav tm="0">
                                          <p:val>
                                            <p:strVal val="1+#ppt_h/2"/>
                                          </p:val>
                                        </p:tav>
                                        <p:tav tm="100000">
                                          <p:val>
                                            <p:strVal val="#ppt_y"/>
                                          </p:val>
                                        </p:tav>
                                      </p:tavLst>
                                    </p:anim>
                                  </p:childTnLst>
                                </p:cTn>
                              </p:par>
                            </p:childTnLst>
                          </p:cTn>
                        </p:par>
                        <p:par>
                          <p:cTn id="98" fill="hold">
                            <p:stCondLst>
                              <p:cond delay="1500"/>
                            </p:stCondLst>
                            <p:childTnLst>
                              <p:par>
                                <p:cTn id="99" presetID="2" presetClass="entr" presetSubtype="4" accel="50000" fill="hold" grpId="0" nodeType="afterEffect">
                                  <p:stCondLst>
                                    <p:cond delay="0"/>
                                  </p:stCondLst>
                                  <p:childTnLst>
                                    <p:set>
                                      <p:cBhvr>
                                        <p:cTn id="100" dur="1" fill="hold">
                                          <p:stCondLst>
                                            <p:cond delay="0"/>
                                          </p:stCondLst>
                                        </p:cTn>
                                        <p:tgtEl>
                                          <p:spTgt spid="118"/>
                                        </p:tgtEl>
                                        <p:attrNameLst>
                                          <p:attrName>style.visibility</p:attrName>
                                        </p:attrNameLst>
                                      </p:cBhvr>
                                      <p:to>
                                        <p:strVal val="visible"/>
                                      </p:to>
                                    </p:set>
                                    <p:anim calcmode="lin" valueType="num">
                                      <p:cBhvr additive="base">
                                        <p:cTn id="101" dur="500" fill="hold"/>
                                        <p:tgtEl>
                                          <p:spTgt spid="118"/>
                                        </p:tgtEl>
                                        <p:attrNameLst>
                                          <p:attrName>ppt_x</p:attrName>
                                        </p:attrNameLst>
                                      </p:cBhvr>
                                      <p:tavLst>
                                        <p:tav tm="0">
                                          <p:val>
                                            <p:strVal val="#ppt_x"/>
                                          </p:val>
                                        </p:tav>
                                        <p:tav tm="100000">
                                          <p:val>
                                            <p:strVal val="#ppt_x"/>
                                          </p:val>
                                        </p:tav>
                                      </p:tavLst>
                                    </p:anim>
                                    <p:anim calcmode="lin" valueType="num">
                                      <p:cBhvr additive="base">
                                        <p:cTn id="102" dur="50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1" grpId="0"/>
      <p:bldP spid="112" grpId="0"/>
      <p:bldP spid="115" grpId="0"/>
      <p:bldP spid="1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347614"/>
            <a:ext cx="914400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421390" y="1806252"/>
            <a:ext cx="5669280" cy="1568450"/>
          </a:xfrm>
          <a:prstGeom prst="rect">
            <a:avLst/>
          </a:prstGeom>
          <a:noFill/>
        </p:spPr>
        <p:txBody>
          <a:bodyPr wrap="none" rtlCol="0">
            <a:spAutoFit/>
          </a:bodyPr>
          <a:lstStyle/>
          <a:p>
            <a:pPr marL="0" lvl="1" algn="l">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800" b="1" dirty="0" smtClean="0">
                <a:solidFill>
                  <a:schemeClr val="bg1"/>
                </a:solidFill>
                <a:latin typeface="微软雅黑" panose="020B0503020204020204" pitchFamily="34" charset="-122"/>
                <a:ea typeface="微软雅黑" panose="020B0503020204020204" pitchFamily="34" charset="-122"/>
              </a:rPr>
              <a:t>第一个</a:t>
            </a:r>
            <a:r>
              <a:rPr lang="zh-CN" altLang="en-US" sz="2800" b="1" dirty="0">
                <a:solidFill>
                  <a:schemeClr val="bg1"/>
                </a:solidFill>
                <a:latin typeface="微软雅黑" panose="020B0503020204020204" pitchFamily="34" charset="-122"/>
                <a:ea typeface="微软雅黑" panose="020B0503020204020204" pitchFamily="34" charset="-122"/>
              </a:rPr>
              <a:t>问题</a:t>
            </a:r>
            <a:endParaRPr lang="en-US" altLang="zh-CN" sz="2800" b="1" dirty="0">
              <a:solidFill>
                <a:schemeClr val="bg1"/>
              </a:solidFill>
              <a:latin typeface="微软雅黑" panose="020B0503020204020204" pitchFamily="34" charset="-122"/>
              <a:ea typeface="微软雅黑" panose="020B0503020204020204" pitchFamily="34" charset="-122"/>
            </a:endParaRPr>
          </a:p>
          <a:p>
            <a:pPr marL="0" lvl="1" algn="l">
              <a:lnSpc>
                <a:spcPct val="150000"/>
              </a:lnSpc>
            </a:pPr>
            <a:r>
              <a:rPr lang="zh-CN" altLang="en-US" sz="3600" b="1" dirty="0">
                <a:solidFill>
                  <a:schemeClr val="bg1"/>
                </a:solidFill>
                <a:latin typeface="微软雅黑" panose="020B0503020204020204" pitchFamily="34" charset="-122"/>
                <a:ea typeface="微软雅黑" panose="020B0503020204020204" pitchFamily="34" charset="-122"/>
              </a:rPr>
              <a:t>为什么要开征环境保护税？</a:t>
            </a:r>
          </a:p>
        </p:txBody>
      </p:sp>
      <p:cxnSp>
        <p:nvCxnSpPr>
          <p:cNvPr id="13" name="直接连接符 12"/>
          <p:cNvCxnSpPr/>
          <p:nvPr/>
        </p:nvCxnSpPr>
        <p:spPr>
          <a:xfrm flipV="1">
            <a:off x="3420631" y="1721735"/>
            <a:ext cx="0" cy="1840305"/>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228994" y="3315819"/>
            <a:ext cx="902846" cy="246221"/>
          </a:xfrm>
          <a:prstGeom prst="rect">
            <a:avLst/>
          </a:prstGeom>
          <a:noFill/>
        </p:spPr>
        <p:txBody>
          <a:bodyPr wrap="square" lIns="0" tIns="0" rIns="0" bIns="0" rtlCol="0">
            <a:spAutoFit/>
          </a:bodyPr>
          <a:lstStyle/>
          <a:p>
            <a:r>
              <a:rPr lang="en-US" altLang="zh-CN" sz="1600" b="1" dirty="0">
                <a:solidFill>
                  <a:schemeClr val="bg1"/>
                </a:solidFill>
                <a:latin typeface="微软雅黑" panose="020B0503020204020204" pitchFamily="34" charset="-122"/>
                <a:ea typeface="微软雅黑" panose="020B0503020204020204" pitchFamily="34" charset="-122"/>
              </a:rPr>
              <a:t>PART </a:t>
            </a:r>
            <a:r>
              <a:rPr lang="en-US" altLang="zh-CN" sz="1600" b="1" dirty="0" smtClean="0">
                <a:solidFill>
                  <a:schemeClr val="bg1"/>
                </a:solidFill>
                <a:latin typeface="微软雅黑" panose="020B0503020204020204" pitchFamily="34" charset="-122"/>
                <a:ea typeface="微软雅黑" panose="020B0503020204020204" pitchFamily="34" charset="-122"/>
              </a:rPr>
              <a:t>01</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nvGrpSpPr>
          <p:cNvPr id="2" name="组合 24"/>
          <p:cNvGrpSpPr/>
          <p:nvPr/>
        </p:nvGrpSpPr>
        <p:grpSpPr>
          <a:xfrm>
            <a:off x="2012563" y="1839310"/>
            <a:ext cx="1197175" cy="1197175"/>
            <a:chOff x="2123728" y="1579722"/>
            <a:chExt cx="1197175" cy="1197175"/>
          </a:xfrm>
        </p:grpSpPr>
        <p:grpSp>
          <p:nvGrpSpPr>
            <p:cNvPr id="3" name="组合 25"/>
            <p:cNvGrpSpPr/>
            <p:nvPr/>
          </p:nvGrpSpPr>
          <p:grpSpPr>
            <a:xfrm>
              <a:off x="2123728" y="1579722"/>
              <a:ext cx="1197175" cy="1197175"/>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bwMode="auto">
            <a:xfrm>
              <a:off x="2378606" y="1885587"/>
              <a:ext cx="687417" cy="585444"/>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3"/>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FFFFFF"/>
                </a:solidFill>
                <a:ea typeface="微软雅黑" panose="020B0503020204020204" pitchFamily="34" charset="-122"/>
              </a:endParaRPr>
            </a:p>
          </p:txBody>
        </p:sp>
      </p:grpSp>
      <p:grpSp>
        <p:nvGrpSpPr>
          <p:cNvPr id="4" name="组合 37"/>
          <p:cNvGrpSpPr/>
          <p:nvPr/>
        </p:nvGrpSpPr>
        <p:grpSpPr>
          <a:xfrm>
            <a:off x="6449532" y="-778843"/>
            <a:ext cx="1179281" cy="1179281"/>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 name="组合 40"/>
          <p:cNvGrpSpPr/>
          <p:nvPr/>
        </p:nvGrpSpPr>
        <p:grpSpPr>
          <a:xfrm>
            <a:off x="4922378" y="-283851"/>
            <a:ext cx="630230" cy="630230"/>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3" name="椭圆 4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6" name="组合 43"/>
          <p:cNvGrpSpPr/>
          <p:nvPr/>
        </p:nvGrpSpPr>
        <p:grpSpPr>
          <a:xfrm>
            <a:off x="5601169" y="31265"/>
            <a:ext cx="890519" cy="89051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6" name="椭圆 4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 name="组合 46"/>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9" name="椭圆 4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8" name="组合 49"/>
          <p:cNvGrpSpPr/>
          <p:nvPr/>
        </p:nvGrpSpPr>
        <p:grpSpPr>
          <a:xfrm>
            <a:off x="766574" y="5040489"/>
            <a:ext cx="588857" cy="5888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2" name="椭圆 5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9" name="组合 52"/>
          <p:cNvGrpSpPr/>
          <p:nvPr/>
        </p:nvGrpSpPr>
        <p:grpSpPr>
          <a:xfrm>
            <a:off x="3963196" y="4529853"/>
            <a:ext cx="252491" cy="252491"/>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5" name="椭圆 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10" name="组合 55"/>
          <p:cNvGrpSpPr/>
          <p:nvPr/>
        </p:nvGrpSpPr>
        <p:grpSpPr>
          <a:xfrm>
            <a:off x="3181806" y="4327052"/>
            <a:ext cx="529075" cy="52907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11" name="组合 58"/>
          <p:cNvGrpSpPr/>
          <p:nvPr/>
        </p:nvGrpSpPr>
        <p:grpSpPr>
          <a:xfrm>
            <a:off x="8628990" y="-1058832"/>
            <a:ext cx="1179281" cy="1179281"/>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1" name="椭圆 6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15"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16" name="组合 64"/>
          <p:cNvGrpSpPr/>
          <p:nvPr/>
        </p:nvGrpSpPr>
        <p:grpSpPr>
          <a:xfrm>
            <a:off x="1943476" y="4706145"/>
            <a:ext cx="1179281" cy="1179281"/>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7" name="椭圆 66"/>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17" name="组合 67"/>
          <p:cNvGrpSpPr/>
          <p:nvPr/>
        </p:nvGrpSpPr>
        <p:grpSpPr>
          <a:xfrm>
            <a:off x="1275416" y="4606646"/>
            <a:ext cx="520192" cy="52019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0" name="椭圆 6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18" name="组合 70"/>
          <p:cNvGrpSpPr/>
          <p:nvPr/>
        </p:nvGrpSpPr>
        <p:grpSpPr>
          <a:xfrm>
            <a:off x="291130" y="4921760"/>
            <a:ext cx="316877" cy="316877"/>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3" name="椭圆 7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19" name="组合 73"/>
          <p:cNvGrpSpPr/>
          <p:nvPr/>
        </p:nvGrpSpPr>
        <p:grpSpPr>
          <a:xfrm>
            <a:off x="117164" y="4738453"/>
            <a:ext cx="158438" cy="158438"/>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6" name="椭圆 7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Tree>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par>
                                <p:cTn id="8" presetID="2" presetClass="entr" presetSubtype="8" accel="35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1500" fill="hold"/>
                                        <p:tgtEl>
                                          <p:spTgt spid="2"/>
                                        </p:tgtEl>
                                        <p:attrNameLst>
                                          <p:attrName>ppt_x</p:attrName>
                                        </p:attrNameLst>
                                      </p:cBhvr>
                                      <p:tavLst>
                                        <p:tav tm="0">
                                          <p:val>
                                            <p:strVal val="0-#ppt_w/2"/>
                                          </p:val>
                                        </p:tav>
                                        <p:tav tm="100000">
                                          <p:val>
                                            <p:strVal val="#ppt_x"/>
                                          </p:val>
                                        </p:tav>
                                      </p:tavLst>
                                    </p:anim>
                                    <p:anim calcmode="lin" valueType="num">
                                      <p:cBhvr additive="base">
                                        <p:cTn id="11" dur="1500" fill="hold"/>
                                        <p:tgtEl>
                                          <p:spTgt spid="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15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3" presetClass="entr" presetSubtype="52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 calcmode="lin" valueType="num">
                                      <p:cBhvr>
                                        <p:cTn id="32" dur="500" fill="hold"/>
                                        <p:tgtEl>
                                          <p:spTgt spid="4"/>
                                        </p:tgtEl>
                                        <p:attrNameLst>
                                          <p:attrName>ppt_x</p:attrName>
                                        </p:attrNameLst>
                                      </p:cBhvr>
                                      <p:tavLst>
                                        <p:tav tm="0">
                                          <p:val>
                                            <p:fltVal val="0.5"/>
                                          </p:val>
                                        </p:tav>
                                        <p:tav tm="100000">
                                          <p:val>
                                            <p:strVal val="#ppt_x"/>
                                          </p:val>
                                        </p:tav>
                                      </p:tavLst>
                                    </p:anim>
                                    <p:anim calcmode="lin" valueType="num">
                                      <p:cBhvr>
                                        <p:cTn id="33" dur="500" fill="hold"/>
                                        <p:tgtEl>
                                          <p:spTgt spid="4"/>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30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fill="hold"/>
                                        <p:tgtEl>
                                          <p:spTgt spid="5"/>
                                        </p:tgtEl>
                                        <p:attrNameLst>
                                          <p:attrName>ppt_w</p:attrName>
                                        </p:attrNameLst>
                                      </p:cBhvr>
                                      <p:tavLst>
                                        <p:tav tm="0">
                                          <p:val>
                                            <p:fltVal val="0"/>
                                          </p:val>
                                        </p:tav>
                                        <p:tav tm="100000">
                                          <p:val>
                                            <p:strVal val="#ppt_w"/>
                                          </p:val>
                                        </p:tav>
                                      </p:tavLst>
                                    </p:anim>
                                    <p:anim calcmode="lin" valueType="num">
                                      <p:cBhvr>
                                        <p:cTn id="37" dur="500" fill="hold"/>
                                        <p:tgtEl>
                                          <p:spTgt spid="5"/>
                                        </p:tgtEl>
                                        <p:attrNameLst>
                                          <p:attrName>ppt_h</p:attrName>
                                        </p:attrNameLst>
                                      </p:cBhvr>
                                      <p:tavLst>
                                        <p:tav tm="0">
                                          <p:val>
                                            <p:fltVal val="0"/>
                                          </p:val>
                                        </p:tav>
                                        <p:tav tm="100000">
                                          <p:val>
                                            <p:strVal val="#ppt_h"/>
                                          </p:val>
                                        </p:tav>
                                      </p:tavLst>
                                    </p:anim>
                                    <p:anim calcmode="lin" valueType="num">
                                      <p:cBhvr>
                                        <p:cTn id="38" dur="500" fill="hold"/>
                                        <p:tgtEl>
                                          <p:spTgt spid="5"/>
                                        </p:tgtEl>
                                        <p:attrNameLst>
                                          <p:attrName>ppt_x</p:attrName>
                                        </p:attrNameLst>
                                      </p:cBhvr>
                                      <p:tavLst>
                                        <p:tav tm="0">
                                          <p:val>
                                            <p:fltVal val="0.5"/>
                                          </p:val>
                                        </p:tav>
                                        <p:tav tm="100000">
                                          <p:val>
                                            <p:strVal val="#ppt_x"/>
                                          </p:val>
                                        </p:tav>
                                      </p:tavLst>
                                    </p:anim>
                                    <p:anim calcmode="lin" valueType="num">
                                      <p:cBhvr>
                                        <p:cTn id="39" dur="500" fill="hold"/>
                                        <p:tgtEl>
                                          <p:spTgt spid="5"/>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70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 calcmode="lin" valueType="num">
                                      <p:cBhvr>
                                        <p:cTn id="44" dur="500" fill="hold"/>
                                        <p:tgtEl>
                                          <p:spTgt spid="6"/>
                                        </p:tgtEl>
                                        <p:attrNameLst>
                                          <p:attrName>ppt_x</p:attrName>
                                        </p:attrNameLst>
                                      </p:cBhvr>
                                      <p:tavLst>
                                        <p:tav tm="0">
                                          <p:val>
                                            <p:fltVal val="0.5"/>
                                          </p:val>
                                        </p:tav>
                                        <p:tav tm="100000">
                                          <p:val>
                                            <p:strVal val="#ppt_x"/>
                                          </p:val>
                                        </p:tav>
                                      </p:tavLst>
                                    </p:anim>
                                    <p:anim calcmode="lin" valueType="num">
                                      <p:cBhvr>
                                        <p:cTn id="45" dur="500" fill="hold"/>
                                        <p:tgtEl>
                                          <p:spTgt spid="6"/>
                                        </p:tgtEl>
                                        <p:attrNameLst>
                                          <p:attrName>ppt_y</p:attrName>
                                        </p:attrNameLst>
                                      </p:cBhvr>
                                      <p:tavLst>
                                        <p:tav tm="0">
                                          <p:val>
                                            <p:fltVal val="0.5"/>
                                          </p:val>
                                        </p:tav>
                                        <p:tav tm="100000">
                                          <p:val>
                                            <p:strVal val="#ppt_y"/>
                                          </p:val>
                                        </p:tav>
                                      </p:tavLst>
                                    </p:anim>
                                  </p:childTnLst>
                                </p:cTn>
                              </p:par>
                              <p:par>
                                <p:cTn id="46" presetID="23" presetClass="entr" presetSubtype="528" fill="hold" nodeType="withEffect">
                                  <p:stCondLst>
                                    <p:cond delay="30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 calcmode="lin" valueType="num">
                                      <p:cBhvr>
                                        <p:cTn id="50" dur="500" fill="hold"/>
                                        <p:tgtEl>
                                          <p:spTgt spid="7"/>
                                        </p:tgtEl>
                                        <p:attrNameLst>
                                          <p:attrName>ppt_x</p:attrName>
                                        </p:attrNameLst>
                                      </p:cBhvr>
                                      <p:tavLst>
                                        <p:tav tm="0">
                                          <p:val>
                                            <p:fltVal val="0.5"/>
                                          </p:val>
                                        </p:tav>
                                        <p:tav tm="100000">
                                          <p:val>
                                            <p:strVal val="#ppt_x"/>
                                          </p:val>
                                        </p:tav>
                                      </p:tavLst>
                                    </p:anim>
                                    <p:anim calcmode="lin" valueType="num">
                                      <p:cBhvr>
                                        <p:cTn id="51" dur="500" fill="hold"/>
                                        <p:tgtEl>
                                          <p:spTgt spid="7"/>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100"/>
                                  </p:stCondLst>
                                  <p:childTnLst>
                                    <p:set>
                                      <p:cBhvr>
                                        <p:cTn id="53" dur="1" fill="hold">
                                          <p:stCondLst>
                                            <p:cond delay="0"/>
                                          </p:stCondLst>
                                        </p:cTn>
                                        <p:tgtEl>
                                          <p:spTgt spid="8"/>
                                        </p:tgtEl>
                                        <p:attrNameLst>
                                          <p:attrName>style.visibility</p:attrName>
                                        </p:attrNameLst>
                                      </p:cBhvr>
                                      <p:to>
                                        <p:strVal val="visible"/>
                                      </p:to>
                                    </p:set>
                                    <p:anim calcmode="lin" valueType="num">
                                      <p:cBhvr>
                                        <p:cTn id="54" dur="500" fill="hold"/>
                                        <p:tgtEl>
                                          <p:spTgt spid="8"/>
                                        </p:tgtEl>
                                        <p:attrNameLst>
                                          <p:attrName>ppt_w</p:attrName>
                                        </p:attrNameLst>
                                      </p:cBhvr>
                                      <p:tavLst>
                                        <p:tav tm="0">
                                          <p:val>
                                            <p:fltVal val="0"/>
                                          </p:val>
                                        </p:tav>
                                        <p:tav tm="100000">
                                          <p:val>
                                            <p:strVal val="#ppt_w"/>
                                          </p:val>
                                        </p:tav>
                                      </p:tavLst>
                                    </p:anim>
                                    <p:anim calcmode="lin" valueType="num">
                                      <p:cBhvr>
                                        <p:cTn id="55" dur="500" fill="hold"/>
                                        <p:tgtEl>
                                          <p:spTgt spid="8"/>
                                        </p:tgtEl>
                                        <p:attrNameLst>
                                          <p:attrName>ppt_h</p:attrName>
                                        </p:attrNameLst>
                                      </p:cBhvr>
                                      <p:tavLst>
                                        <p:tav tm="0">
                                          <p:val>
                                            <p:fltVal val="0"/>
                                          </p:val>
                                        </p:tav>
                                        <p:tav tm="100000">
                                          <p:val>
                                            <p:strVal val="#ppt_h"/>
                                          </p:val>
                                        </p:tav>
                                      </p:tavLst>
                                    </p:anim>
                                    <p:anim calcmode="lin" valueType="num">
                                      <p:cBhvr>
                                        <p:cTn id="56" dur="500" fill="hold"/>
                                        <p:tgtEl>
                                          <p:spTgt spid="8"/>
                                        </p:tgtEl>
                                        <p:attrNameLst>
                                          <p:attrName>ppt_x</p:attrName>
                                        </p:attrNameLst>
                                      </p:cBhvr>
                                      <p:tavLst>
                                        <p:tav tm="0">
                                          <p:val>
                                            <p:fltVal val="0.5"/>
                                          </p:val>
                                        </p:tav>
                                        <p:tav tm="100000">
                                          <p:val>
                                            <p:strVal val="#ppt_x"/>
                                          </p:val>
                                        </p:tav>
                                      </p:tavLst>
                                    </p:anim>
                                    <p:anim calcmode="lin" valueType="num">
                                      <p:cBhvr>
                                        <p:cTn id="57" dur="500" fill="hold"/>
                                        <p:tgtEl>
                                          <p:spTgt spid="8"/>
                                        </p:tgtEl>
                                        <p:attrNameLst>
                                          <p:attrName>ppt_y</p:attrName>
                                        </p:attrNameLst>
                                      </p:cBhvr>
                                      <p:tavLst>
                                        <p:tav tm="0">
                                          <p:val>
                                            <p:fltVal val="0.5"/>
                                          </p:val>
                                        </p:tav>
                                        <p:tav tm="100000">
                                          <p:val>
                                            <p:strVal val="#ppt_y"/>
                                          </p:val>
                                        </p:tav>
                                      </p:tavLst>
                                    </p:anim>
                                  </p:childTnLst>
                                </p:cTn>
                              </p:par>
                              <p:par>
                                <p:cTn id="58" presetID="23" presetClass="entr" presetSubtype="528" fill="hold" nodeType="withEffect">
                                  <p:stCondLst>
                                    <p:cond delay="600"/>
                                  </p:stCondLst>
                                  <p:childTnLst>
                                    <p:set>
                                      <p:cBhvr>
                                        <p:cTn id="59" dur="1" fill="hold">
                                          <p:stCondLst>
                                            <p:cond delay="0"/>
                                          </p:stCondLst>
                                        </p:cTn>
                                        <p:tgtEl>
                                          <p:spTgt spid="9"/>
                                        </p:tgtEl>
                                        <p:attrNameLst>
                                          <p:attrName>style.visibility</p:attrName>
                                        </p:attrNameLst>
                                      </p:cBhvr>
                                      <p:to>
                                        <p:strVal val="visible"/>
                                      </p:to>
                                    </p:set>
                                    <p:anim calcmode="lin" valueType="num">
                                      <p:cBhvr>
                                        <p:cTn id="60" dur="500" fill="hold"/>
                                        <p:tgtEl>
                                          <p:spTgt spid="9"/>
                                        </p:tgtEl>
                                        <p:attrNameLst>
                                          <p:attrName>ppt_w</p:attrName>
                                        </p:attrNameLst>
                                      </p:cBhvr>
                                      <p:tavLst>
                                        <p:tav tm="0">
                                          <p:val>
                                            <p:fltVal val="0"/>
                                          </p:val>
                                        </p:tav>
                                        <p:tav tm="100000">
                                          <p:val>
                                            <p:strVal val="#ppt_w"/>
                                          </p:val>
                                        </p:tav>
                                      </p:tavLst>
                                    </p:anim>
                                    <p:anim calcmode="lin" valueType="num">
                                      <p:cBhvr>
                                        <p:cTn id="61" dur="500" fill="hold"/>
                                        <p:tgtEl>
                                          <p:spTgt spid="9"/>
                                        </p:tgtEl>
                                        <p:attrNameLst>
                                          <p:attrName>ppt_h</p:attrName>
                                        </p:attrNameLst>
                                      </p:cBhvr>
                                      <p:tavLst>
                                        <p:tav tm="0">
                                          <p:val>
                                            <p:fltVal val="0"/>
                                          </p:val>
                                        </p:tav>
                                        <p:tav tm="100000">
                                          <p:val>
                                            <p:strVal val="#ppt_h"/>
                                          </p:val>
                                        </p:tav>
                                      </p:tavLst>
                                    </p:anim>
                                    <p:anim calcmode="lin" valueType="num">
                                      <p:cBhvr>
                                        <p:cTn id="62" dur="500" fill="hold"/>
                                        <p:tgtEl>
                                          <p:spTgt spid="9"/>
                                        </p:tgtEl>
                                        <p:attrNameLst>
                                          <p:attrName>ppt_x</p:attrName>
                                        </p:attrNameLst>
                                      </p:cBhvr>
                                      <p:tavLst>
                                        <p:tav tm="0">
                                          <p:val>
                                            <p:fltVal val="0.5"/>
                                          </p:val>
                                        </p:tav>
                                        <p:tav tm="100000">
                                          <p:val>
                                            <p:strVal val="#ppt_x"/>
                                          </p:val>
                                        </p:tav>
                                      </p:tavLst>
                                    </p:anim>
                                    <p:anim calcmode="lin" valueType="num">
                                      <p:cBhvr>
                                        <p:cTn id="63" dur="500" fill="hold"/>
                                        <p:tgtEl>
                                          <p:spTgt spid="9"/>
                                        </p:tgtEl>
                                        <p:attrNameLst>
                                          <p:attrName>ppt_y</p:attrName>
                                        </p:attrNameLst>
                                      </p:cBhvr>
                                      <p:tavLst>
                                        <p:tav tm="0">
                                          <p:val>
                                            <p:fltVal val="0.5"/>
                                          </p:val>
                                        </p:tav>
                                        <p:tav tm="100000">
                                          <p:val>
                                            <p:strVal val="#ppt_y"/>
                                          </p:val>
                                        </p:tav>
                                      </p:tavLst>
                                    </p:anim>
                                  </p:childTnLst>
                                </p:cTn>
                              </p:par>
                              <p:par>
                                <p:cTn id="64" presetID="23" presetClass="entr" presetSubtype="528" fill="hold" nodeType="withEffect">
                                  <p:stCondLst>
                                    <p:cond delay="30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 calcmode="lin" valueType="num">
                                      <p:cBhvr>
                                        <p:cTn id="68" dur="500" fill="hold"/>
                                        <p:tgtEl>
                                          <p:spTgt spid="10"/>
                                        </p:tgtEl>
                                        <p:attrNameLst>
                                          <p:attrName>ppt_x</p:attrName>
                                        </p:attrNameLst>
                                      </p:cBhvr>
                                      <p:tavLst>
                                        <p:tav tm="0">
                                          <p:val>
                                            <p:fltVal val="0.5"/>
                                          </p:val>
                                        </p:tav>
                                        <p:tav tm="100000">
                                          <p:val>
                                            <p:strVal val="#ppt_x"/>
                                          </p:val>
                                        </p:tav>
                                      </p:tavLst>
                                    </p:anim>
                                    <p:anim calcmode="lin" valueType="num">
                                      <p:cBhvr>
                                        <p:cTn id="69" dur="500" fill="hold"/>
                                        <p:tgtEl>
                                          <p:spTgt spid="10"/>
                                        </p:tgtEl>
                                        <p:attrNameLst>
                                          <p:attrName>ppt_y</p:attrName>
                                        </p:attrNameLst>
                                      </p:cBhvr>
                                      <p:tavLst>
                                        <p:tav tm="0">
                                          <p:val>
                                            <p:fltVal val="0.5"/>
                                          </p:val>
                                        </p:tav>
                                        <p:tav tm="100000">
                                          <p:val>
                                            <p:strVal val="#ppt_y"/>
                                          </p:val>
                                        </p:tav>
                                      </p:tavLst>
                                    </p:anim>
                                  </p:childTnLst>
                                </p:cTn>
                              </p:par>
                              <p:par>
                                <p:cTn id="70" presetID="23" presetClass="entr" presetSubtype="528" fill="hold" nodeType="withEffect">
                                  <p:stCondLst>
                                    <p:cond delay="300"/>
                                  </p:stCondLst>
                                  <p:childTnLst>
                                    <p:set>
                                      <p:cBhvr>
                                        <p:cTn id="71" dur="1" fill="hold">
                                          <p:stCondLst>
                                            <p:cond delay="0"/>
                                          </p:stCondLst>
                                        </p:cTn>
                                        <p:tgtEl>
                                          <p:spTgt spid="11"/>
                                        </p:tgtEl>
                                        <p:attrNameLst>
                                          <p:attrName>style.visibility</p:attrName>
                                        </p:attrNameLst>
                                      </p:cBhvr>
                                      <p:to>
                                        <p:strVal val="visible"/>
                                      </p:to>
                                    </p:set>
                                    <p:anim calcmode="lin" valueType="num">
                                      <p:cBhvr>
                                        <p:cTn id="72" dur="500" fill="hold"/>
                                        <p:tgtEl>
                                          <p:spTgt spid="11"/>
                                        </p:tgtEl>
                                        <p:attrNameLst>
                                          <p:attrName>ppt_w</p:attrName>
                                        </p:attrNameLst>
                                      </p:cBhvr>
                                      <p:tavLst>
                                        <p:tav tm="0">
                                          <p:val>
                                            <p:fltVal val="0"/>
                                          </p:val>
                                        </p:tav>
                                        <p:tav tm="100000">
                                          <p:val>
                                            <p:strVal val="#ppt_w"/>
                                          </p:val>
                                        </p:tav>
                                      </p:tavLst>
                                    </p:anim>
                                    <p:anim calcmode="lin" valueType="num">
                                      <p:cBhvr>
                                        <p:cTn id="73" dur="500" fill="hold"/>
                                        <p:tgtEl>
                                          <p:spTgt spid="11"/>
                                        </p:tgtEl>
                                        <p:attrNameLst>
                                          <p:attrName>ppt_h</p:attrName>
                                        </p:attrNameLst>
                                      </p:cBhvr>
                                      <p:tavLst>
                                        <p:tav tm="0">
                                          <p:val>
                                            <p:fltVal val="0"/>
                                          </p:val>
                                        </p:tav>
                                        <p:tav tm="100000">
                                          <p:val>
                                            <p:strVal val="#ppt_h"/>
                                          </p:val>
                                        </p:tav>
                                      </p:tavLst>
                                    </p:anim>
                                    <p:anim calcmode="lin" valueType="num">
                                      <p:cBhvr>
                                        <p:cTn id="74" dur="500" fill="hold"/>
                                        <p:tgtEl>
                                          <p:spTgt spid="11"/>
                                        </p:tgtEl>
                                        <p:attrNameLst>
                                          <p:attrName>ppt_x</p:attrName>
                                        </p:attrNameLst>
                                      </p:cBhvr>
                                      <p:tavLst>
                                        <p:tav tm="0">
                                          <p:val>
                                            <p:fltVal val="0.5"/>
                                          </p:val>
                                        </p:tav>
                                        <p:tav tm="100000">
                                          <p:val>
                                            <p:strVal val="#ppt_x"/>
                                          </p:val>
                                        </p:tav>
                                      </p:tavLst>
                                    </p:anim>
                                    <p:anim calcmode="lin" valueType="num">
                                      <p:cBhvr>
                                        <p:cTn id="75" dur="500" fill="hold"/>
                                        <p:tgtEl>
                                          <p:spTgt spid="11"/>
                                        </p:tgtEl>
                                        <p:attrNameLst>
                                          <p:attrName>ppt_y</p:attrName>
                                        </p:attrNameLst>
                                      </p:cBhvr>
                                      <p:tavLst>
                                        <p:tav tm="0">
                                          <p:val>
                                            <p:fltVal val="0.5"/>
                                          </p:val>
                                        </p:tav>
                                        <p:tav tm="100000">
                                          <p:val>
                                            <p:strVal val="#ppt_y"/>
                                          </p:val>
                                        </p:tav>
                                      </p:tavLst>
                                    </p:anim>
                                  </p:childTnLst>
                                </p:cTn>
                              </p:par>
                              <p:par>
                                <p:cTn id="76" presetID="23" presetClass="entr" presetSubtype="528" fill="hold" nodeType="withEffect">
                                  <p:stCondLst>
                                    <p:cond delay="600"/>
                                  </p:stCondLst>
                                  <p:childTnLst>
                                    <p:set>
                                      <p:cBhvr>
                                        <p:cTn id="77" dur="1" fill="hold">
                                          <p:stCondLst>
                                            <p:cond delay="0"/>
                                          </p:stCondLst>
                                        </p:cTn>
                                        <p:tgtEl>
                                          <p:spTgt spid="15"/>
                                        </p:tgtEl>
                                        <p:attrNameLst>
                                          <p:attrName>style.visibility</p:attrName>
                                        </p:attrNameLst>
                                      </p:cBhvr>
                                      <p:to>
                                        <p:strVal val="visible"/>
                                      </p:to>
                                    </p:set>
                                    <p:anim calcmode="lin" valueType="num">
                                      <p:cBhvr>
                                        <p:cTn id="78" dur="500" fill="hold"/>
                                        <p:tgtEl>
                                          <p:spTgt spid="15"/>
                                        </p:tgtEl>
                                        <p:attrNameLst>
                                          <p:attrName>ppt_w</p:attrName>
                                        </p:attrNameLst>
                                      </p:cBhvr>
                                      <p:tavLst>
                                        <p:tav tm="0">
                                          <p:val>
                                            <p:fltVal val="0"/>
                                          </p:val>
                                        </p:tav>
                                        <p:tav tm="100000">
                                          <p:val>
                                            <p:strVal val="#ppt_w"/>
                                          </p:val>
                                        </p:tav>
                                      </p:tavLst>
                                    </p:anim>
                                    <p:anim calcmode="lin" valueType="num">
                                      <p:cBhvr>
                                        <p:cTn id="79" dur="500" fill="hold"/>
                                        <p:tgtEl>
                                          <p:spTgt spid="15"/>
                                        </p:tgtEl>
                                        <p:attrNameLst>
                                          <p:attrName>ppt_h</p:attrName>
                                        </p:attrNameLst>
                                      </p:cBhvr>
                                      <p:tavLst>
                                        <p:tav tm="0">
                                          <p:val>
                                            <p:fltVal val="0"/>
                                          </p:val>
                                        </p:tav>
                                        <p:tav tm="100000">
                                          <p:val>
                                            <p:strVal val="#ppt_h"/>
                                          </p:val>
                                        </p:tav>
                                      </p:tavLst>
                                    </p:anim>
                                    <p:anim calcmode="lin" valueType="num">
                                      <p:cBhvr>
                                        <p:cTn id="80" dur="500" fill="hold"/>
                                        <p:tgtEl>
                                          <p:spTgt spid="15"/>
                                        </p:tgtEl>
                                        <p:attrNameLst>
                                          <p:attrName>ppt_x</p:attrName>
                                        </p:attrNameLst>
                                      </p:cBhvr>
                                      <p:tavLst>
                                        <p:tav tm="0">
                                          <p:val>
                                            <p:fltVal val="0.5"/>
                                          </p:val>
                                        </p:tav>
                                        <p:tav tm="100000">
                                          <p:val>
                                            <p:strVal val="#ppt_x"/>
                                          </p:val>
                                        </p:tav>
                                      </p:tavLst>
                                    </p:anim>
                                    <p:anim calcmode="lin" valueType="num">
                                      <p:cBhvr>
                                        <p:cTn id="81" dur="500" fill="hold"/>
                                        <p:tgtEl>
                                          <p:spTgt spid="15"/>
                                        </p:tgtEl>
                                        <p:attrNameLst>
                                          <p:attrName>ppt_y</p:attrName>
                                        </p:attrNameLst>
                                      </p:cBhvr>
                                      <p:tavLst>
                                        <p:tav tm="0">
                                          <p:val>
                                            <p:fltVal val="0.5"/>
                                          </p:val>
                                        </p:tav>
                                        <p:tav tm="100000">
                                          <p:val>
                                            <p:strVal val="#ppt_y"/>
                                          </p:val>
                                        </p:tav>
                                      </p:tavLst>
                                    </p:anim>
                                  </p:childTnLst>
                                </p:cTn>
                              </p:par>
                              <p:par>
                                <p:cTn id="82" presetID="23" presetClass="entr" presetSubtype="528" fill="hold" nodeType="withEffect">
                                  <p:stCondLst>
                                    <p:cond delay="60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 calcmode="lin" valueType="num">
                                      <p:cBhvr>
                                        <p:cTn id="86" dur="500" fill="hold"/>
                                        <p:tgtEl>
                                          <p:spTgt spid="16"/>
                                        </p:tgtEl>
                                        <p:attrNameLst>
                                          <p:attrName>ppt_x</p:attrName>
                                        </p:attrNameLst>
                                      </p:cBhvr>
                                      <p:tavLst>
                                        <p:tav tm="0">
                                          <p:val>
                                            <p:fltVal val="0.5"/>
                                          </p:val>
                                        </p:tav>
                                        <p:tav tm="100000">
                                          <p:val>
                                            <p:strVal val="#ppt_x"/>
                                          </p:val>
                                        </p:tav>
                                      </p:tavLst>
                                    </p:anim>
                                    <p:anim calcmode="lin" valueType="num">
                                      <p:cBhvr>
                                        <p:cTn id="87" dur="500" fill="hold"/>
                                        <p:tgtEl>
                                          <p:spTgt spid="16"/>
                                        </p:tgtEl>
                                        <p:attrNameLst>
                                          <p:attrName>ppt_y</p:attrName>
                                        </p:attrNameLst>
                                      </p:cBhvr>
                                      <p:tavLst>
                                        <p:tav tm="0">
                                          <p:val>
                                            <p:fltVal val="0.5"/>
                                          </p:val>
                                        </p:tav>
                                        <p:tav tm="100000">
                                          <p:val>
                                            <p:strVal val="#ppt_y"/>
                                          </p:val>
                                        </p:tav>
                                      </p:tavLst>
                                    </p:anim>
                                  </p:childTnLst>
                                </p:cTn>
                              </p:par>
                              <p:par>
                                <p:cTn id="88" presetID="23" presetClass="entr" presetSubtype="528" fill="hold" nodeType="withEffect">
                                  <p:stCondLst>
                                    <p:cond delay="300"/>
                                  </p:stCondLst>
                                  <p:childTnLst>
                                    <p:set>
                                      <p:cBhvr>
                                        <p:cTn id="89" dur="1" fill="hold">
                                          <p:stCondLst>
                                            <p:cond delay="0"/>
                                          </p:stCondLst>
                                        </p:cTn>
                                        <p:tgtEl>
                                          <p:spTgt spid="17"/>
                                        </p:tgtEl>
                                        <p:attrNameLst>
                                          <p:attrName>style.visibility</p:attrName>
                                        </p:attrNameLst>
                                      </p:cBhvr>
                                      <p:to>
                                        <p:strVal val="visible"/>
                                      </p:to>
                                    </p:set>
                                    <p:anim calcmode="lin" valueType="num">
                                      <p:cBhvr>
                                        <p:cTn id="90" dur="500" fill="hold"/>
                                        <p:tgtEl>
                                          <p:spTgt spid="17"/>
                                        </p:tgtEl>
                                        <p:attrNameLst>
                                          <p:attrName>ppt_w</p:attrName>
                                        </p:attrNameLst>
                                      </p:cBhvr>
                                      <p:tavLst>
                                        <p:tav tm="0">
                                          <p:val>
                                            <p:fltVal val="0"/>
                                          </p:val>
                                        </p:tav>
                                        <p:tav tm="100000">
                                          <p:val>
                                            <p:strVal val="#ppt_w"/>
                                          </p:val>
                                        </p:tav>
                                      </p:tavLst>
                                    </p:anim>
                                    <p:anim calcmode="lin" valueType="num">
                                      <p:cBhvr>
                                        <p:cTn id="91" dur="500" fill="hold"/>
                                        <p:tgtEl>
                                          <p:spTgt spid="17"/>
                                        </p:tgtEl>
                                        <p:attrNameLst>
                                          <p:attrName>ppt_h</p:attrName>
                                        </p:attrNameLst>
                                      </p:cBhvr>
                                      <p:tavLst>
                                        <p:tav tm="0">
                                          <p:val>
                                            <p:fltVal val="0"/>
                                          </p:val>
                                        </p:tav>
                                        <p:tav tm="100000">
                                          <p:val>
                                            <p:strVal val="#ppt_h"/>
                                          </p:val>
                                        </p:tav>
                                      </p:tavLst>
                                    </p:anim>
                                    <p:anim calcmode="lin" valueType="num">
                                      <p:cBhvr>
                                        <p:cTn id="92" dur="500" fill="hold"/>
                                        <p:tgtEl>
                                          <p:spTgt spid="17"/>
                                        </p:tgtEl>
                                        <p:attrNameLst>
                                          <p:attrName>ppt_x</p:attrName>
                                        </p:attrNameLst>
                                      </p:cBhvr>
                                      <p:tavLst>
                                        <p:tav tm="0">
                                          <p:val>
                                            <p:fltVal val="0.5"/>
                                          </p:val>
                                        </p:tav>
                                        <p:tav tm="100000">
                                          <p:val>
                                            <p:strVal val="#ppt_x"/>
                                          </p:val>
                                        </p:tav>
                                      </p:tavLst>
                                    </p:anim>
                                    <p:anim calcmode="lin" valueType="num">
                                      <p:cBhvr>
                                        <p:cTn id="93" dur="500" fill="hold"/>
                                        <p:tgtEl>
                                          <p:spTgt spid="17"/>
                                        </p:tgtEl>
                                        <p:attrNameLst>
                                          <p:attrName>ppt_y</p:attrName>
                                        </p:attrNameLst>
                                      </p:cBhvr>
                                      <p:tavLst>
                                        <p:tav tm="0">
                                          <p:val>
                                            <p:fltVal val="0.5"/>
                                          </p:val>
                                        </p:tav>
                                        <p:tav tm="100000">
                                          <p:val>
                                            <p:strVal val="#ppt_y"/>
                                          </p:val>
                                        </p:tav>
                                      </p:tavLst>
                                    </p:anim>
                                  </p:childTnLst>
                                </p:cTn>
                              </p:par>
                              <p:par>
                                <p:cTn id="94" presetID="23" presetClass="entr" presetSubtype="528" fill="hold" nodeType="withEffect">
                                  <p:stCondLst>
                                    <p:cond delay="600"/>
                                  </p:stCondLst>
                                  <p:childTnLst>
                                    <p:set>
                                      <p:cBhvr>
                                        <p:cTn id="95" dur="1" fill="hold">
                                          <p:stCondLst>
                                            <p:cond delay="0"/>
                                          </p:stCondLst>
                                        </p:cTn>
                                        <p:tgtEl>
                                          <p:spTgt spid="18"/>
                                        </p:tgtEl>
                                        <p:attrNameLst>
                                          <p:attrName>style.visibility</p:attrName>
                                        </p:attrNameLst>
                                      </p:cBhvr>
                                      <p:to>
                                        <p:strVal val="visible"/>
                                      </p:to>
                                    </p:set>
                                    <p:anim calcmode="lin" valueType="num">
                                      <p:cBhvr>
                                        <p:cTn id="96" dur="500" fill="hold"/>
                                        <p:tgtEl>
                                          <p:spTgt spid="18"/>
                                        </p:tgtEl>
                                        <p:attrNameLst>
                                          <p:attrName>ppt_w</p:attrName>
                                        </p:attrNameLst>
                                      </p:cBhvr>
                                      <p:tavLst>
                                        <p:tav tm="0">
                                          <p:val>
                                            <p:fltVal val="0"/>
                                          </p:val>
                                        </p:tav>
                                        <p:tav tm="100000">
                                          <p:val>
                                            <p:strVal val="#ppt_w"/>
                                          </p:val>
                                        </p:tav>
                                      </p:tavLst>
                                    </p:anim>
                                    <p:anim calcmode="lin" valueType="num">
                                      <p:cBhvr>
                                        <p:cTn id="97" dur="500" fill="hold"/>
                                        <p:tgtEl>
                                          <p:spTgt spid="18"/>
                                        </p:tgtEl>
                                        <p:attrNameLst>
                                          <p:attrName>ppt_h</p:attrName>
                                        </p:attrNameLst>
                                      </p:cBhvr>
                                      <p:tavLst>
                                        <p:tav tm="0">
                                          <p:val>
                                            <p:fltVal val="0"/>
                                          </p:val>
                                        </p:tav>
                                        <p:tav tm="100000">
                                          <p:val>
                                            <p:strVal val="#ppt_h"/>
                                          </p:val>
                                        </p:tav>
                                      </p:tavLst>
                                    </p:anim>
                                    <p:anim calcmode="lin" valueType="num">
                                      <p:cBhvr>
                                        <p:cTn id="98" dur="500" fill="hold"/>
                                        <p:tgtEl>
                                          <p:spTgt spid="18"/>
                                        </p:tgtEl>
                                        <p:attrNameLst>
                                          <p:attrName>ppt_x</p:attrName>
                                        </p:attrNameLst>
                                      </p:cBhvr>
                                      <p:tavLst>
                                        <p:tav tm="0">
                                          <p:val>
                                            <p:fltVal val="0.5"/>
                                          </p:val>
                                        </p:tav>
                                        <p:tav tm="100000">
                                          <p:val>
                                            <p:strVal val="#ppt_x"/>
                                          </p:val>
                                        </p:tav>
                                      </p:tavLst>
                                    </p:anim>
                                    <p:anim calcmode="lin" valueType="num">
                                      <p:cBhvr>
                                        <p:cTn id="99" dur="500" fill="hold"/>
                                        <p:tgtEl>
                                          <p:spTgt spid="18"/>
                                        </p:tgtEl>
                                        <p:attrNameLst>
                                          <p:attrName>ppt_y</p:attrName>
                                        </p:attrNameLst>
                                      </p:cBhvr>
                                      <p:tavLst>
                                        <p:tav tm="0">
                                          <p:val>
                                            <p:fltVal val="0.5"/>
                                          </p:val>
                                        </p:tav>
                                        <p:tav tm="100000">
                                          <p:val>
                                            <p:strVal val="#ppt_y"/>
                                          </p:val>
                                        </p:tav>
                                      </p:tavLst>
                                    </p:anim>
                                  </p:childTnLst>
                                </p:cTn>
                              </p:par>
                              <p:par>
                                <p:cTn id="100" presetID="23" presetClass="entr" presetSubtype="528" fill="hold" nodeType="withEffect">
                                  <p:stCondLst>
                                    <p:cond delay="60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 calcmode="lin" valueType="num">
                                      <p:cBhvr>
                                        <p:cTn id="104" dur="500" fill="hold"/>
                                        <p:tgtEl>
                                          <p:spTgt spid="19"/>
                                        </p:tgtEl>
                                        <p:attrNameLst>
                                          <p:attrName>ppt_x</p:attrName>
                                        </p:attrNameLst>
                                      </p:cBhvr>
                                      <p:tavLst>
                                        <p:tav tm="0">
                                          <p:val>
                                            <p:fltVal val="0.5"/>
                                          </p:val>
                                        </p:tav>
                                        <p:tav tm="100000">
                                          <p:val>
                                            <p:strVal val="#ppt_x"/>
                                          </p:val>
                                        </p:tav>
                                      </p:tavLst>
                                    </p:anim>
                                    <p:anim calcmode="lin" valueType="num">
                                      <p:cBhvr>
                                        <p:cTn id="105" dur="500" fill="hold"/>
                                        <p:tgtEl>
                                          <p:spTgt spid="19"/>
                                        </p:tgtEl>
                                        <p:attrNameLst>
                                          <p:attrName>ppt_y</p:attrName>
                                        </p:attrNameLst>
                                      </p:cBhvr>
                                      <p:tavLst>
                                        <p:tav tm="0">
                                          <p:val>
                                            <p:fltVal val="0.5"/>
                                          </p:val>
                                        </p:tav>
                                        <p:tav tm="100000">
                                          <p:val>
                                            <p:strVal val="#ppt_y"/>
                                          </p:val>
                                        </p:tav>
                                      </p:tavLst>
                                    </p:anim>
                                  </p:childTnLst>
                                </p:cTn>
                              </p:par>
                              <p:par>
                                <p:cTn id="106" presetID="26" presetClass="emph" presetSubtype="0" repeatCount="3000" fill="hold" nodeType="withEffect">
                                  <p:stCondLst>
                                    <p:cond delay="600"/>
                                  </p:stCondLst>
                                  <p:childTnLst>
                                    <p:animEffect transition="out" filter="fade">
                                      <p:cBhvr>
                                        <p:cTn id="107" dur="500" tmFilter="0, 0; .2, .5; .8, .5; 1, 0"/>
                                        <p:tgtEl>
                                          <p:spTgt spid="4"/>
                                        </p:tgtEl>
                                      </p:cBhvr>
                                    </p:animEffect>
                                    <p:animScale>
                                      <p:cBhvr>
                                        <p:cTn id="108" dur="250" autoRev="1" fill="hold"/>
                                        <p:tgtEl>
                                          <p:spTgt spid="4"/>
                                        </p:tgtEl>
                                      </p:cBhvr>
                                      <p:by x="105000" y="105000"/>
                                    </p:animScale>
                                  </p:childTnLst>
                                </p:cTn>
                              </p:par>
                              <p:par>
                                <p:cTn id="109" presetID="26" presetClass="emph" presetSubtype="0" repeatCount="3000" fill="hold" nodeType="withEffect">
                                  <p:stCondLst>
                                    <p:cond delay="710"/>
                                  </p:stCondLst>
                                  <p:childTnLst>
                                    <p:animEffect transition="out" filter="fade">
                                      <p:cBhvr>
                                        <p:cTn id="110" dur="500" tmFilter="0, 0; .2, .5; .8, .5; 1, 0"/>
                                        <p:tgtEl>
                                          <p:spTgt spid="11"/>
                                        </p:tgtEl>
                                      </p:cBhvr>
                                    </p:animEffect>
                                    <p:animScale>
                                      <p:cBhvr>
                                        <p:cTn id="111" dur="250" autoRev="1" fill="hold"/>
                                        <p:tgtEl>
                                          <p:spTgt spid="11"/>
                                        </p:tgtEl>
                                      </p:cBhvr>
                                      <p:by x="105000" y="105000"/>
                                    </p:animScale>
                                  </p:childTnLst>
                                </p:cTn>
                              </p:par>
                              <p:par>
                                <p:cTn id="112" presetID="26" presetClass="emph" presetSubtype="0" repeatCount="3000" fill="hold" nodeType="withEffect">
                                  <p:stCondLst>
                                    <p:cond delay="410"/>
                                  </p:stCondLst>
                                  <p:childTnLst>
                                    <p:animEffect transition="out" filter="fade">
                                      <p:cBhvr>
                                        <p:cTn id="113" dur="500" tmFilter="0, 0; .2, .5; .8, .5; 1, 0"/>
                                        <p:tgtEl>
                                          <p:spTgt spid="16"/>
                                        </p:tgtEl>
                                      </p:cBhvr>
                                    </p:animEffect>
                                    <p:animScale>
                                      <p:cBhvr>
                                        <p:cTn id="114" dur="250" autoRev="1" fill="hold"/>
                                        <p:tgtEl>
                                          <p:spTgt spid="16"/>
                                        </p:tgtEl>
                                      </p:cBhvr>
                                      <p:by x="105000" y="105000"/>
                                    </p:animScale>
                                  </p:childTnLst>
                                </p:cTn>
                              </p:par>
                              <p:par>
                                <p:cTn id="115" presetID="26" presetClass="emph" presetSubtype="0" repeatCount="3000" fill="hold" nodeType="withEffect">
                                  <p:stCondLst>
                                    <p:cond delay="810"/>
                                  </p:stCondLst>
                                  <p:childTnLst>
                                    <p:animEffect transition="out" filter="fade">
                                      <p:cBhvr>
                                        <p:cTn id="116" dur="500" tmFilter="0, 0; .2, .5; .8, .5; 1, 0"/>
                                        <p:tgtEl>
                                          <p:spTgt spid="17"/>
                                        </p:tgtEl>
                                      </p:cBhvr>
                                    </p:animEffect>
                                    <p:animScale>
                                      <p:cBhvr>
                                        <p:cTn id="117" dur="250" autoRev="1"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387985" y="1537335"/>
            <a:ext cx="2479040" cy="2386965"/>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TextBox 15"/>
          <p:cNvSpPr txBox="1"/>
          <p:nvPr/>
        </p:nvSpPr>
        <p:spPr>
          <a:xfrm>
            <a:off x="636050" y="2130521"/>
            <a:ext cx="1965244" cy="1200150"/>
          </a:xfrm>
          <a:prstGeom prst="rect">
            <a:avLst/>
          </a:prstGeom>
          <a:noFill/>
        </p:spPr>
        <p:txBody>
          <a:bodyPr wrap="square" lIns="0" tIns="0" rIns="0" bIns="0" rtlCol="0">
            <a:spAutoFit/>
          </a:bodyPr>
          <a:lstStyle/>
          <a:p>
            <a:pPr lvl="0" algn="just">
              <a:lnSpc>
                <a:spcPct val="130000"/>
              </a:lnSpc>
            </a:pPr>
            <a:r>
              <a:rPr lang="en-US" altLang="zh-CN" sz="2000" b="1" dirty="0">
                <a:solidFill>
                  <a:schemeClr val="bg1"/>
                </a:solidFill>
                <a:latin typeface="微软雅黑" panose="020B0503020204020204" pitchFamily="34" charset="-122"/>
                <a:ea typeface="微软雅黑" panose="020B0503020204020204" pitchFamily="34" charset="-122"/>
              </a:rPr>
              <a:t>1</a:t>
            </a:r>
            <a:r>
              <a:rPr lang="zh-CN" altLang="en-US" sz="2000" b="1" dirty="0">
                <a:solidFill>
                  <a:schemeClr val="bg1"/>
                </a:solidFill>
                <a:latin typeface="微软雅黑" panose="020B0503020204020204" pitchFamily="34" charset="-122"/>
                <a:ea typeface="微软雅黑" panose="020B0503020204020204" pitchFamily="34" charset="-122"/>
              </a:rPr>
              <a:t>、党中央、国务院决策部署的重要举措</a:t>
            </a:r>
          </a:p>
        </p:txBody>
      </p:sp>
      <p:sp>
        <p:nvSpPr>
          <p:cNvPr id="9" name="Half Frame 12"/>
          <p:cNvSpPr/>
          <p:nvPr/>
        </p:nvSpPr>
        <p:spPr>
          <a:xfrm rot="8097294">
            <a:off x="2861348" y="2532787"/>
            <a:ext cx="360168" cy="395798"/>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2" name="组合 11"/>
          <p:cNvGrpSpPr/>
          <p:nvPr/>
        </p:nvGrpSpPr>
        <p:grpSpPr>
          <a:xfrm>
            <a:off x="3456940" y="974725"/>
            <a:ext cx="5507355" cy="3613150"/>
            <a:chOff x="4304043" y="1286668"/>
            <a:chExt cx="3837944" cy="2757793"/>
          </a:xfrm>
          <a:effectLst>
            <a:outerShdw blurRad="381000" dist="254000" dir="8100000" algn="tr" rotWithShape="0">
              <a:prstClr val="black">
                <a:alpha val="40000"/>
              </a:prstClr>
            </a:outerShdw>
          </a:effectLst>
        </p:grpSpPr>
        <p:sp>
          <p:nvSpPr>
            <p:cNvPr id="13" name="圆角矩形 1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TextBox 19"/>
          <p:cNvSpPr txBox="1"/>
          <p:nvPr/>
        </p:nvSpPr>
        <p:spPr>
          <a:xfrm>
            <a:off x="3716020" y="1154430"/>
            <a:ext cx="5104765" cy="3000375"/>
          </a:xfrm>
          <a:prstGeom prst="rect">
            <a:avLst/>
          </a:prstGeom>
          <a:noFill/>
        </p:spPr>
        <p:txBody>
          <a:bodyPr wrap="square" lIns="0" tIns="0" rIns="0" bIns="0" rtlCol="0">
            <a:spAutoFit/>
          </a:bodyPr>
          <a:lstStyle/>
          <a:p>
            <a:pPr>
              <a:lnSpc>
                <a:spcPct val="130000"/>
              </a:lnSpc>
            </a:pPr>
            <a:r>
              <a:rPr lang="en-US" altLang="zh-CN" sz="1500" b="1"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党中央、国务院高度重视生态环境保护工作，大力推进大气、水、土壤污染防治，持续加大生态环境保护力度，近年来我国生态环境质量有所改善。但总体上看，我国环境保护仍滞后于经济社会发展，生态环境恶化趋势尚未得到根本扭转，部分地区环境污染问题较为突出，严重影响了正常生产生活和社会可持续发展，加强环境保护已刻不容缓。党的十八大报告和我国“十三五”规划明确提出：大力推进生态文明建设，实行最严格环境保护制度，加大环境治理力度。在党的十八届三中、四中全会文件中明确提出：“推动环境保护费改税”、“用严格的法律制度保护生态环境”。</a:t>
            </a:r>
          </a:p>
        </p:txBody>
      </p:sp>
      <p:cxnSp>
        <p:nvCxnSpPr>
          <p:cNvPr id="15"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4" name="组合 1"/>
          <p:cNvGrpSpPr/>
          <p:nvPr/>
        </p:nvGrpSpPr>
        <p:grpSpPr>
          <a:xfrm>
            <a:off x="343250" y="177431"/>
            <a:ext cx="628350" cy="628350"/>
            <a:chOff x="3955846" y="4115594"/>
            <a:chExt cx="764793" cy="764793"/>
          </a:xfrm>
        </p:grpSpPr>
        <p:grpSp>
          <p:nvGrpSpPr>
            <p:cNvPr id="6" name="组合 60"/>
            <p:cNvGrpSpPr/>
            <p:nvPr/>
          </p:nvGrpSpPr>
          <p:grpSpPr>
            <a:xfrm>
              <a:off x="3955846" y="4115594"/>
              <a:ext cx="764793" cy="764793"/>
              <a:chOff x="3832873" y="2297208"/>
              <a:chExt cx="1516550" cy="1516550"/>
            </a:xfrm>
          </p:grpSpPr>
          <p:grpSp>
            <p:nvGrpSpPr>
              <p:cNvPr id="8"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25" name="椭圆 24"/>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Group 9"/>
            <p:cNvGrpSpPr/>
            <p:nvPr/>
          </p:nvGrpSpPr>
          <p:grpSpPr>
            <a:xfrm>
              <a:off x="4193937" y="4408422"/>
              <a:ext cx="288608" cy="214010"/>
              <a:chOff x="4572000" y="3414713"/>
              <a:chExt cx="374651" cy="277813"/>
            </a:xfrm>
            <a:solidFill>
              <a:schemeClr val="bg1"/>
            </a:solidFill>
          </p:grpSpPr>
          <p:sp>
            <p:nvSpPr>
              <p:cNvPr id="22"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5" name="矩形 4"/>
          <p:cNvSpPr/>
          <p:nvPr/>
        </p:nvSpPr>
        <p:spPr>
          <a:xfrm>
            <a:off x="1006805" y="278709"/>
            <a:ext cx="6583193" cy="398780"/>
          </a:xfrm>
          <a:prstGeom prst="rect">
            <a:avLst/>
          </a:prstGeom>
        </p:spPr>
        <p:txBody>
          <a:bodyPr wrap="square">
            <a:spAutoFit/>
          </a:bodyPr>
          <a:lstStyle/>
          <a:p>
            <a:r>
              <a:rPr lang="zh-CN" altLang="en-US" sz="2000" b="1" dirty="0">
                <a:solidFill>
                  <a:schemeClr val="tx1"/>
                </a:solidFill>
                <a:latin typeface="微软雅黑" panose="020B0503020204020204" pitchFamily="34" charset="-122"/>
                <a:ea typeface="微软雅黑" panose="020B0503020204020204" pitchFamily="34" charset="-122"/>
                <a:sym typeface="+mn-ea"/>
              </a:rPr>
              <a:t>为什么要开征环境保护税？</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14:presetBounceEnd="5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50000">
                                          <p:cBhvr additive="base">
                                            <p:cTn id="7" dur="1000" fill="hold"/>
                                            <p:tgtEl>
                                              <p:spTgt spid="19"/>
                                            </p:tgtEl>
                                            <p:attrNameLst>
                                              <p:attrName>ppt_x</p:attrName>
                                            </p:attrNameLst>
                                          </p:cBhvr>
                                          <p:tavLst>
                                            <p:tav tm="0">
                                              <p:val>
                                                <p:strVal val="0-#ppt_w/2"/>
                                              </p:val>
                                            </p:tav>
                                            <p:tav tm="100000">
                                              <p:val>
                                                <p:strVal val="#ppt_x"/>
                                              </p:val>
                                            </p:tav>
                                          </p:tavLst>
                                        </p:anim>
                                        <p:anim calcmode="lin" valueType="num" p14:bounceEnd="50000">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14:presetBounceEnd="5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50000">
                                          <p:cBhvr additive="base">
                                            <p:cTn id="12" dur="1000" fill="hold"/>
                                            <p:tgtEl>
                                              <p:spTgt spid="5"/>
                                            </p:tgtEl>
                                            <p:attrNameLst>
                                              <p:attrName>ppt_x</p:attrName>
                                            </p:attrNameLst>
                                          </p:cBhvr>
                                          <p:tavLst>
                                            <p:tav tm="0">
                                              <p:val>
                                                <p:strVal val="0-#ppt_w/2"/>
                                              </p:val>
                                            </p:tav>
                                            <p:tav tm="100000">
                                              <p:val>
                                                <p:strVal val="#ppt_x"/>
                                              </p:val>
                                            </p:tav>
                                          </p:tavLst>
                                        </p:anim>
                                        <p:anim calcmode="lin" valueType="num" p14:bounceEnd="50000">
                                          <p:cBhvr additive="base">
                                            <p:cTn id="13" dur="100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2500"/>
                                </p:stCondLst>
                                <p:childTnLst>
                                  <p:par>
                                    <p:cTn id="19" presetID="2" presetClass="entr" presetSubtype="8" accel="42000" fill="hold" grpId="0" nodeType="afterEffect" p14:presetBounceEnd="44000">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44000">
                                          <p:cBhvr additive="base">
                                            <p:cTn id="21" dur="10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2" dur="10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4500"/>
                                </p:stCondLst>
                                <p:childTnLst>
                                  <p:par>
                                    <p:cTn id="34" presetID="22" presetClass="entr" presetSubtype="2"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right)">
                                          <p:cBhvr>
                                            <p:cTn id="36" dur="500"/>
                                            <p:tgtEl>
                                              <p:spTgt spid="12"/>
                                            </p:tgtEl>
                                          </p:cBhvr>
                                        </p:animEffect>
                                      </p:childTnLst>
                                    </p:cTn>
                                  </p:par>
                                </p:childTnLst>
                              </p:cTn>
                            </p:par>
                            <p:par>
                              <p:cTn id="37" fill="hold">
                                <p:stCondLst>
                                  <p:cond delay="5000"/>
                                </p:stCondLst>
                                <p:childTnLst>
                                  <p:par>
                                    <p:cTn id="38" presetID="2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up)">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7" grpId="0"/>
          <p:bldP spid="10" grpId="0"/>
          <p:bldP spid="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1000" fill="hold"/>
                                            <p:tgtEl>
                                              <p:spTgt spid="5"/>
                                            </p:tgtEl>
                                            <p:attrNameLst>
                                              <p:attrName>ppt_x</p:attrName>
                                            </p:attrNameLst>
                                          </p:cBhvr>
                                          <p:tavLst>
                                            <p:tav tm="0">
                                              <p:val>
                                                <p:strVal val="0-#ppt_w/2"/>
                                              </p:val>
                                            </p:tav>
                                            <p:tav tm="100000">
                                              <p:val>
                                                <p:strVal val="#ppt_x"/>
                                              </p:val>
                                            </p:tav>
                                          </p:tavLst>
                                        </p:anim>
                                        <p:anim calcmode="lin" valueType="num">
                                          <p:cBhvr additive="base">
                                            <p:cTn id="13" dur="100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2500"/>
                                </p:stCondLst>
                                <p:childTnLst>
                                  <p:par>
                                    <p:cTn id="19" presetID="2" presetClass="entr" presetSubtype="8" accel="4200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1000" fill="hold"/>
                                            <p:tgtEl>
                                              <p:spTgt spid="3"/>
                                            </p:tgtEl>
                                            <p:attrNameLst>
                                              <p:attrName>ppt_x</p:attrName>
                                            </p:attrNameLst>
                                          </p:cBhvr>
                                          <p:tavLst>
                                            <p:tav tm="0">
                                              <p:val>
                                                <p:strVal val="0-#ppt_w/2"/>
                                              </p:val>
                                            </p:tav>
                                            <p:tav tm="100000">
                                              <p:val>
                                                <p:strVal val="#ppt_x"/>
                                              </p:val>
                                            </p:tav>
                                          </p:tavLst>
                                        </p:anim>
                                        <p:anim calcmode="lin" valueType="num">
                                          <p:cBhvr additive="base">
                                            <p:cTn id="22" dur="10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5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4500"/>
                                </p:stCondLst>
                                <p:childTnLst>
                                  <p:par>
                                    <p:cTn id="34" presetID="22" presetClass="entr" presetSubtype="2"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right)">
                                          <p:cBhvr>
                                            <p:cTn id="36" dur="500"/>
                                            <p:tgtEl>
                                              <p:spTgt spid="2"/>
                                            </p:tgtEl>
                                          </p:cBhvr>
                                        </p:animEffect>
                                      </p:childTnLst>
                                    </p:cTn>
                                  </p:par>
                                </p:childTnLst>
                              </p:cTn>
                            </p:par>
                            <p:par>
                              <p:cTn id="37" fill="hold">
                                <p:stCondLst>
                                  <p:cond delay="5000"/>
                                </p:stCondLst>
                                <p:childTnLst>
                                  <p:par>
                                    <p:cTn id="38" presetID="2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up)">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7" grpId="0"/>
          <p:bldP spid="10" grpId="0"/>
          <p:bldP spid="5"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3" name="组合 1"/>
          <p:cNvGrpSpPr/>
          <p:nvPr/>
        </p:nvGrpSpPr>
        <p:grpSpPr>
          <a:xfrm>
            <a:off x="343250" y="177431"/>
            <a:ext cx="628350" cy="628350"/>
            <a:chOff x="3955846" y="4115594"/>
            <a:chExt cx="764793" cy="764793"/>
          </a:xfrm>
        </p:grpSpPr>
        <p:grpSp>
          <p:nvGrpSpPr>
            <p:cNvPr id="6" name="组合 60"/>
            <p:cNvGrpSpPr/>
            <p:nvPr/>
          </p:nvGrpSpPr>
          <p:grpSpPr>
            <a:xfrm>
              <a:off x="3955846" y="4115594"/>
              <a:ext cx="764793" cy="764793"/>
              <a:chOff x="3832873" y="2297208"/>
              <a:chExt cx="1516550" cy="1516550"/>
            </a:xfrm>
          </p:grpSpPr>
          <p:grpSp>
            <p:nvGrpSpPr>
              <p:cNvPr id="8"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a:solidFill>
                  <a:schemeClr val="tx1"/>
                </a:solidFill>
                <a:latin typeface="微软雅黑" panose="020B0503020204020204" pitchFamily="34" charset="-122"/>
                <a:ea typeface="微软雅黑" panose="020B0503020204020204" pitchFamily="34" charset="-122"/>
                <a:sym typeface="+mn-ea"/>
              </a:rPr>
              <a:t>为什么要开征环境保护税？</a:t>
            </a:r>
          </a:p>
        </p:txBody>
      </p:sp>
      <p:sp>
        <p:nvSpPr>
          <p:cNvPr id="2" name="流程图: 可选过程 1"/>
          <p:cNvSpPr/>
          <p:nvPr/>
        </p:nvSpPr>
        <p:spPr bwMode="auto">
          <a:xfrm>
            <a:off x="632460" y="1541780"/>
            <a:ext cx="2438400" cy="3350260"/>
          </a:xfrm>
          <a:prstGeom prst="flowChartAlternateProcess">
            <a:avLst/>
          </a:prstGeom>
          <a:noFill/>
          <a:ln w="19050" cap="flat" cmpd="sng" algn="ctr">
            <a:solidFill>
              <a:srgbClr val="92D050"/>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DFPKaiShu-GB5" pitchFamily="2" charset="-128"/>
            </a:endParaRPr>
          </a:p>
        </p:txBody>
      </p:sp>
      <p:sp>
        <p:nvSpPr>
          <p:cNvPr id="5" name="流程图: 可选过程 4"/>
          <p:cNvSpPr/>
          <p:nvPr/>
        </p:nvSpPr>
        <p:spPr bwMode="auto">
          <a:xfrm>
            <a:off x="3299460" y="1541780"/>
            <a:ext cx="2438400" cy="3350260"/>
          </a:xfrm>
          <a:prstGeom prst="flowChartAlternateProcess">
            <a:avLst/>
          </a:prstGeom>
          <a:noFill/>
          <a:ln w="19050" cap="flat" cmpd="sng" algn="ctr">
            <a:solidFill>
              <a:srgbClr val="92D050"/>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DFPKaiShu-GB5" pitchFamily="2" charset="-128"/>
            </a:endParaRPr>
          </a:p>
        </p:txBody>
      </p:sp>
      <p:sp>
        <p:nvSpPr>
          <p:cNvPr id="7" name="流程图: 可选过程 6"/>
          <p:cNvSpPr/>
          <p:nvPr/>
        </p:nvSpPr>
        <p:spPr bwMode="auto">
          <a:xfrm>
            <a:off x="5943600" y="1541780"/>
            <a:ext cx="2438400" cy="3349625"/>
          </a:xfrm>
          <a:prstGeom prst="flowChartAlternateProcess">
            <a:avLst/>
          </a:prstGeom>
          <a:noFill/>
          <a:ln w="19050" cap="flat" cmpd="sng" algn="ctr">
            <a:solidFill>
              <a:srgbClr val="92D050"/>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DFPKaiShu-GB5" pitchFamily="2" charset="-128"/>
            </a:endParaRPr>
          </a:p>
        </p:txBody>
      </p:sp>
      <p:sp>
        <p:nvSpPr>
          <p:cNvPr id="14" name="流程图: 可选过程 13"/>
          <p:cNvSpPr/>
          <p:nvPr/>
        </p:nvSpPr>
        <p:spPr bwMode="auto">
          <a:xfrm>
            <a:off x="1066800" y="1313180"/>
            <a:ext cx="1676400" cy="533400"/>
          </a:xfrm>
          <a:prstGeom prst="flowChartAlternateProcess">
            <a:avLst/>
          </a:prstGeom>
          <a:solidFill>
            <a:srgbClr val="92D050"/>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ctr" anchorCtr="0" compatLnSpc="1"/>
          <a:lstStyle/>
          <a:p>
            <a:pPr algn="ctr"/>
            <a:r>
              <a:rPr lang="zh-CN" altLang="en-US" b="1" dirty="0">
                <a:solidFill>
                  <a:prstClr val="black"/>
                </a:solidFill>
                <a:latin typeface="微软雅黑" panose="020B0503020204020204" pitchFamily="34" charset="-122"/>
                <a:ea typeface="微软雅黑" panose="020B0503020204020204" pitchFamily="34" charset="-122"/>
                <a:sym typeface="+mn-ea"/>
              </a:rPr>
              <a:t>法律地位低</a:t>
            </a:r>
          </a:p>
          <a:p>
            <a:pPr algn="ctr"/>
            <a:r>
              <a:rPr lang="zh-CN" altLang="en-US" b="1" dirty="0">
                <a:solidFill>
                  <a:prstClr val="black"/>
                </a:solidFill>
                <a:latin typeface="微软雅黑" panose="020B0503020204020204" pitchFamily="34" charset="-122"/>
                <a:ea typeface="微软雅黑" panose="020B0503020204020204" pitchFamily="34" charset="-122"/>
                <a:sym typeface="+mn-ea"/>
              </a:rPr>
              <a:t>强制性不足</a:t>
            </a:r>
            <a:endParaRPr kumimoji="0" lang="zh-CN" altLang="en-US" sz="18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15" name="流程图: 可选过程 14"/>
          <p:cNvSpPr/>
          <p:nvPr/>
        </p:nvSpPr>
        <p:spPr bwMode="auto">
          <a:xfrm>
            <a:off x="3680178" y="1313180"/>
            <a:ext cx="1676400" cy="533400"/>
          </a:xfrm>
          <a:prstGeom prst="flowChartAlternateProcess">
            <a:avLst/>
          </a:prstGeom>
          <a:solidFill>
            <a:srgbClr val="92D050"/>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ctr" anchorCtr="0" compatLnSpc="1"/>
          <a:lstStyle/>
          <a:p>
            <a:pPr algn="ctr"/>
            <a:r>
              <a:rPr lang="zh-CN" altLang="en-US" b="1" dirty="0">
                <a:latin typeface="微软雅黑" panose="020B0503020204020204" pitchFamily="34" charset="-122"/>
                <a:ea typeface="微软雅黑" panose="020B0503020204020204" pitchFamily="34" charset="-122"/>
                <a:sym typeface="+mn-ea"/>
              </a:rPr>
              <a:t>征收范围窄</a:t>
            </a:r>
            <a:endParaRPr lang="zh-CN" altLang="en-US" b="1" dirty="0" smtClean="0">
              <a:latin typeface="微软雅黑" panose="020B0503020204020204" pitchFamily="34" charset="-122"/>
              <a:ea typeface="微软雅黑" panose="020B0503020204020204" pitchFamily="34" charset="-122"/>
            </a:endParaRPr>
          </a:p>
        </p:txBody>
      </p:sp>
      <p:sp>
        <p:nvSpPr>
          <p:cNvPr id="16" name="流程图: 可选过程 15"/>
          <p:cNvSpPr/>
          <p:nvPr/>
        </p:nvSpPr>
        <p:spPr bwMode="auto">
          <a:xfrm>
            <a:off x="6347178" y="1313180"/>
            <a:ext cx="1676400" cy="533400"/>
          </a:xfrm>
          <a:prstGeom prst="flowChartAlternateProcess">
            <a:avLst/>
          </a:prstGeom>
          <a:solidFill>
            <a:srgbClr val="92D050"/>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alpha val="50000"/>
              </a:schemeClr>
            </a:outerShdw>
          </a:effectLst>
        </p:spPr>
        <p:txBody>
          <a:bodyPr vert="horz" wrap="square" lIns="91440" tIns="45720" rIns="91440" bIns="45720" numCol="1" rtlCol="0" anchor="ctr" anchorCtr="0" compatLnSpc="1"/>
          <a:lstStyle/>
          <a:p>
            <a:pPr algn="ctr"/>
            <a:r>
              <a:rPr lang="zh-CN" altLang="en-US" b="1" dirty="0">
                <a:latin typeface="微软雅黑" panose="020B0503020204020204" pitchFamily="34" charset="-122"/>
                <a:ea typeface="微软雅黑" panose="020B0503020204020204" pitchFamily="34" charset="-122"/>
                <a:sym typeface="+mn-ea"/>
              </a:rPr>
              <a:t>征收标准过低</a:t>
            </a:r>
            <a:endParaRPr lang="zh-CN" altLang="en-US" b="1" dirty="0" smtClean="0">
              <a:latin typeface="微软雅黑" panose="020B0503020204020204" pitchFamily="34" charset="-122"/>
              <a:ea typeface="微软雅黑" panose="020B0503020204020204" pitchFamily="34" charset="-122"/>
            </a:endParaRPr>
          </a:p>
        </p:txBody>
      </p:sp>
      <p:sp>
        <p:nvSpPr>
          <p:cNvPr id="17" name="TextBox 11"/>
          <p:cNvSpPr txBox="1"/>
          <p:nvPr/>
        </p:nvSpPr>
        <p:spPr>
          <a:xfrm>
            <a:off x="750277" y="1846580"/>
            <a:ext cx="2362200" cy="3046095"/>
          </a:xfrm>
          <a:prstGeom prst="rect">
            <a:avLst/>
          </a:prstGeom>
          <a:noFill/>
        </p:spPr>
        <p:txBody>
          <a:bodyPr wrap="square" rtlCol="0">
            <a:spAutoFit/>
          </a:bodyPr>
          <a:lstStyle/>
          <a:p>
            <a:pPr>
              <a:lnSpc>
                <a:spcPct val="150000"/>
              </a:lnSpc>
            </a:pPr>
            <a:r>
              <a:rPr lang="zh-CN" altLang="en-US" sz="1600" dirty="0">
                <a:solidFill>
                  <a:prstClr val="black"/>
                </a:solidFill>
                <a:latin typeface="微软雅黑" panose="020B0503020204020204" pitchFamily="34" charset="-122"/>
                <a:ea typeface="微软雅黑" panose="020B0503020204020204" pitchFamily="34" charset="-122"/>
                <a:sym typeface="+mn-ea"/>
              </a:rPr>
              <a:t>“排污费暂行办法”属于行政法规，其征管由部门执行，在执行过程中缺乏强有力的征管手段，排污费难以应收尽收，同时独立于</a:t>
            </a:r>
            <a:r>
              <a:rPr lang="zh-CN" altLang="en-US" sz="1600" dirty="0" smtClean="0">
                <a:solidFill>
                  <a:prstClr val="black"/>
                </a:solidFill>
                <a:latin typeface="微软雅黑" panose="020B0503020204020204" pitchFamily="34" charset="-122"/>
                <a:ea typeface="微软雅黑" panose="020B0503020204020204" pitchFamily="34" charset="-122"/>
                <a:sym typeface="+mn-ea"/>
              </a:rPr>
              <a:t>税款</a:t>
            </a:r>
            <a:r>
              <a:rPr lang="zh-CN" altLang="en-US" sz="1600" dirty="0">
                <a:solidFill>
                  <a:prstClr val="black"/>
                </a:solidFill>
                <a:latin typeface="微软雅黑" panose="020B0503020204020204" pitchFamily="34" charset="-122"/>
                <a:ea typeface="微软雅黑" panose="020B0503020204020204" pitchFamily="34" charset="-122"/>
                <a:sym typeface="+mn-ea"/>
              </a:rPr>
              <a:t>征收的另一套征收体系，也使得征管效率降低</a:t>
            </a:r>
            <a:r>
              <a:rPr lang="zh-CN" altLang="en-US" sz="1600" dirty="0" smtClean="0">
                <a:solidFill>
                  <a:prstClr val="black"/>
                </a:solidFill>
                <a:latin typeface="微软雅黑" panose="020B0503020204020204" pitchFamily="34" charset="-122"/>
                <a:ea typeface="微软雅黑" panose="020B0503020204020204" pitchFamily="34" charset="-122"/>
                <a:sym typeface="+mn-ea"/>
              </a:rPr>
              <a:t>。</a:t>
            </a:r>
            <a:endParaRPr lang="zh-CN" altLang="en-US" sz="1600" dirty="0" smtClean="0">
              <a:latin typeface="微软雅黑" panose="020B0503020204020204" pitchFamily="34" charset="-122"/>
              <a:ea typeface="微软雅黑" panose="020B0503020204020204" pitchFamily="34" charset="-122"/>
            </a:endParaRPr>
          </a:p>
        </p:txBody>
      </p:sp>
      <p:sp>
        <p:nvSpPr>
          <p:cNvPr id="18" name="TextBox 12"/>
          <p:cNvSpPr txBox="1"/>
          <p:nvPr/>
        </p:nvSpPr>
        <p:spPr>
          <a:xfrm>
            <a:off x="3429000" y="1846580"/>
            <a:ext cx="2362200" cy="2676525"/>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sym typeface="+mn-ea"/>
              </a:rPr>
              <a:t>除了水污染物，其他污染物只有超标才收费；仅对水污染、大气污染、固体废弃物污染、噪声收费，忽略了很多同样对环境产生破坏性的污染物。</a:t>
            </a:r>
            <a:endParaRPr lang="zh-CN" altLang="en-US" sz="1600" dirty="0" smtClean="0">
              <a:latin typeface="微软雅黑" panose="020B0503020204020204" pitchFamily="34" charset="-122"/>
              <a:ea typeface="微软雅黑" panose="020B0503020204020204" pitchFamily="34" charset="-122"/>
            </a:endParaRPr>
          </a:p>
        </p:txBody>
      </p:sp>
      <p:sp>
        <p:nvSpPr>
          <p:cNvPr id="20" name="TextBox 13"/>
          <p:cNvSpPr txBox="1"/>
          <p:nvPr/>
        </p:nvSpPr>
        <p:spPr>
          <a:xfrm>
            <a:off x="6084277" y="1846580"/>
            <a:ext cx="2362200" cy="2676525"/>
          </a:xfrm>
          <a:prstGeom prst="rect">
            <a:avLst/>
          </a:prstGeom>
          <a:noFill/>
        </p:spPr>
        <p:txBody>
          <a:bodyPr wrap="square" rtlCol="0">
            <a:spAutoFit/>
          </a:bodyPr>
          <a:lstStyle/>
          <a:p>
            <a:pPr>
              <a:lnSpc>
                <a:spcPct val="150000"/>
              </a:lnSpc>
            </a:pPr>
            <a:r>
              <a:rPr lang="zh-CN" altLang="en-US" sz="1600" dirty="0">
                <a:latin typeface="微软雅黑" panose="020B0503020204020204" pitchFamily="34" charset="-122"/>
                <a:ea typeface="微软雅黑" panose="020B0503020204020204" pitchFamily="34" charset="-122"/>
                <a:sym typeface="+mn-ea"/>
              </a:rPr>
              <a:t>排污费的征收标准低于政府用于环境治理的支出，也低于世界平均水平，部分企业宁可交费也不愿投资防止污染的状况，起不到保护环境的真正作用。</a:t>
            </a:r>
            <a:endParaRPr lang="zh-CN" altLang="en-US" sz="1600" dirty="0" smtClean="0">
              <a:latin typeface="微软雅黑" panose="020B0503020204020204" pitchFamily="34" charset="-122"/>
              <a:ea typeface="微软雅黑" panose="020B0503020204020204" pitchFamily="34" charset="-122"/>
            </a:endParaRPr>
          </a:p>
        </p:txBody>
      </p:sp>
      <p:sp>
        <p:nvSpPr>
          <p:cNvPr id="100" name="文本框 99"/>
          <p:cNvSpPr txBox="1"/>
          <p:nvPr/>
        </p:nvSpPr>
        <p:spPr>
          <a:xfrm>
            <a:off x="955675" y="855663"/>
            <a:ext cx="5080000" cy="368300"/>
          </a:xfrm>
          <a:prstGeom prst="rect">
            <a:avLst/>
          </a:prstGeom>
          <a:noFill/>
          <a:ln w="9525">
            <a:noFill/>
          </a:ln>
        </p:spPr>
        <p:txBody>
          <a:bodyPr>
            <a:spAutoFit/>
          </a:bodyPr>
          <a:lstStyle/>
          <a:p>
            <a:pPr marL="0" indent="0"/>
            <a:r>
              <a:rPr lang="en-US" altLang="zh-CN" sz="1800" b="1">
                <a:solidFill>
                  <a:srgbClr val="0070C0"/>
                </a:solidFill>
                <a:latin typeface="微软雅黑" panose="020B0503020204020204" pitchFamily="34" charset="-122"/>
                <a:ea typeface="微软雅黑" panose="020B0503020204020204" pitchFamily="34" charset="-122"/>
                <a:cs typeface="仿宋" panose="02010609060101010101" charset="-122"/>
              </a:rPr>
              <a:t>2</a:t>
            </a:r>
            <a:r>
              <a:rPr lang="zh-CN" altLang="en-US" sz="1800" b="1">
                <a:solidFill>
                  <a:srgbClr val="0070C0"/>
                </a:solidFill>
                <a:latin typeface="微软雅黑" panose="020B0503020204020204" pitchFamily="34" charset="-122"/>
                <a:ea typeface="微软雅黑" panose="020B0503020204020204" pitchFamily="34" charset="-122"/>
                <a:cs typeface="仿宋" panose="02010609060101010101" charset="-122"/>
              </a:rPr>
              <a:t>、排污费弊端显现，费改税势在必行</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347614"/>
            <a:ext cx="9144000" cy="2592288"/>
          </a:xfrm>
          <a:prstGeom prst="rect">
            <a:avLst/>
          </a:prstGeom>
          <a:solidFill>
            <a:schemeClr val="accent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851910" y="2000246"/>
            <a:ext cx="3978275" cy="1231106"/>
          </a:xfrm>
          <a:prstGeom prst="rect">
            <a:avLst/>
          </a:prstGeom>
          <a:noFill/>
        </p:spPr>
        <p:txBody>
          <a:bodyPr wrap="square" rtlCol="0">
            <a:spAutoFit/>
          </a:bodyPr>
          <a:lstStyle/>
          <a:p>
            <a:pPr marL="0" lvl="1" algn="l" eaLnBrk="1" latinLnBrk="0" hangingPunct="1">
              <a:spcBef>
                <a:spcPts val="1200"/>
              </a:spcBef>
            </a:pPr>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800" b="1" dirty="0" smtClean="0">
                <a:solidFill>
                  <a:schemeClr val="bg1"/>
                </a:solidFill>
                <a:latin typeface="微软雅黑" panose="020B0503020204020204" pitchFamily="34" charset="-122"/>
                <a:ea typeface="微软雅黑" panose="020B0503020204020204" pitchFamily="34" charset="-122"/>
              </a:rPr>
              <a:t>第二个</a:t>
            </a:r>
            <a:r>
              <a:rPr lang="zh-CN" altLang="en-US" sz="2800" b="1" dirty="0">
                <a:solidFill>
                  <a:schemeClr val="bg1"/>
                </a:solidFill>
                <a:latin typeface="微软雅黑" panose="020B0503020204020204" pitchFamily="34" charset="-122"/>
                <a:ea typeface="微软雅黑" panose="020B0503020204020204" pitchFamily="34" charset="-122"/>
              </a:rPr>
              <a:t>问题</a:t>
            </a:r>
            <a:endParaRPr lang="en-US" altLang="zh-CN" sz="2800" b="1" dirty="0">
              <a:solidFill>
                <a:schemeClr val="bg1"/>
              </a:solidFill>
              <a:latin typeface="微软雅黑" panose="020B0503020204020204" pitchFamily="34" charset="-122"/>
              <a:ea typeface="微软雅黑" panose="020B0503020204020204" pitchFamily="34" charset="-122"/>
            </a:endParaRPr>
          </a:p>
          <a:p>
            <a:pPr marL="0" lvl="1">
              <a:spcBef>
                <a:spcPts val="1200"/>
              </a:spcBef>
            </a:pPr>
            <a:r>
              <a:rPr lang="zh-CN" altLang="en-US" sz="3600" b="1" dirty="0" smtClean="0">
                <a:solidFill>
                  <a:schemeClr val="bg1"/>
                </a:solidFill>
                <a:latin typeface="微软雅黑" panose="020B0503020204020204" pitchFamily="34" charset="-122"/>
                <a:ea typeface="微软雅黑" panose="020B0503020204020204" pitchFamily="34" charset="-122"/>
              </a:rPr>
              <a:t>费改税的主要内容</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714494"/>
            <a:ext cx="0" cy="1924424"/>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308578"/>
            <a:ext cx="902846" cy="246221"/>
          </a:xfrm>
          <a:prstGeom prst="rect">
            <a:avLst/>
          </a:prstGeom>
          <a:noFill/>
        </p:spPr>
        <p:txBody>
          <a:bodyPr wrap="square" lIns="0" tIns="0" rIns="0" bIns="0" rtlCol="0">
            <a:spAutoFit/>
          </a:bodyPr>
          <a:lstStyle/>
          <a:p>
            <a:r>
              <a:rPr lang="en-US" altLang="zh-CN" sz="1600" b="1" dirty="0">
                <a:solidFill>
                  <a:schemeClr val="bg1"/>
                </a:solidFill>
                <a:latin typeface="微软雅黑" panose="020B0503020204020204" pitchFamily="34" charset="-122"/>
                <a:ea typeface="微软雅黑" panose="020B0503020204020204" pitchFamily="34" charset="-122"/>
              </a:rPr>
              <a:t>PART </a:t>
            </a:r>
            <a:r>
              <a:rPr lang="en-US" altLang="zh-CN" sz="1600" b="1" dirty="0" smtClean="0">
                <a:solidFill>
                  <a:schemeClr val="bg1"/>
                </a:solidFill>
                <a:latin typeface="微软雅黑" panose="020B0503020204020204" pitchFamily="34" charset="-122"/>
                <a:ea typeface="微软雅黑" panose="020B0503020204020204" pitchFamily="34" charset="-122"/>
              </a:rPr>
              <a:t>02</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2123728" y="1786505"/>
            <a:ext cx="1197175" cy="1197175"/>
            <a:chOff x="1068965" y="491752"/>
            <a:chExt cx="1197175" cy="1197175"/>
          </a:xfrm>
        </p:grpSpPr>
        <p:grpSp>
          <p:nvGrpSpPr>
            <p:cNvPr id="16" name="组合 15"/>
            <p:cNvGrpSpPr/>
            <p:nvPr/>
          </p:nvGrpSpPr>
          <p:grpSpPr>
            <a:xfrm>
              <a:off x="1068965" y="491752"/>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KSO_Shape"/>
            <p:cNvSpPr/>
            <p:nvPr/>
          </p:nvSpPr>
          <p:spPr bwMode="auto">
            <a:xfrm>
              <a:off x="1288029" y="82973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grpSp>
        <p:nvGrpSpPr>
          <p:cNvPr id="34" name="组合 33"/>
          <p:cNvGrpSpPr/>
          <p:nvPr/>
        </p:nvGrpSpPr>
        <p:grpSpPr>
          <a:xfrm>
            <a:off x="6449532" y="-778843"/>
            <a:ext cx="1179281" cy="1179281"/>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922378" y="-283851"/>
            <a:ext cx="630230" cy="63023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9" name="椭圆 3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40" name="组合 39"/>
          <p:cNvGrpSpPr/>
          <p:nvPr/>
        </p:nvGrpSpPr>
        <p:grpSpPr>
          <a:xfrm>
            <a:off x="5601169" y="31265"/>
            <a:ext cx="890519" cy="890519"/>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2" name="椭圆 4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43" name="组合 42"/>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46" name="组合 45"/>
          <p:cNvGrpSpPr/>
          <p:nvPr/>
        </p:nvGrpSpPr>
        <p:grpSpPr>
          <a:xfrm>
            <a:off x="766574" y="5040489"/>
            <a:ext cx="588857" cy="58885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49" name="组合 48"/>
          <p:cNvGrpSpPr/>
          <p:nvPr/>
        </p:nvGrpSpPr>
        <p:grpSpPr>
          <a:xfrm>
            <a:off x="3963196" y="4529853"/>
            <a:ext cx="252491" cy="2524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52" name="组合 51"/>
          <p:cNvGrpSpPr/>
          <p:nvPr/>
        </p:nvGrpSpPr>
        <p:grpSpPr>
          <a:xfrm>
            <a:off x="3181806" y="4327052"/>
            <a:ext cx="529075" cy="52907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55" name="组合 54"/>
          <p:cNvGrpSpPr/>
          <p:nvPr/>
        </p:nvGrpSpPr>
        <p:grpSpPr>
          <a:xfrm>
            <a:off x="8628990" y="-1058832"/>
            <a:ext cx="1179281" cy="117928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8" name="组合 57"/>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61" name="组合 60"/>
          <p:cNvGrpSpPr/>
          <p:nvPr/>
        </p:nvGrpSpPr>
        <p:grpSpPr>
          <a:xfrm>
            <a:off x="1943476" y="4706145"/>
            <a:ext cx="1179281" cy="1179281"/>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3" name="椭圆 62"/>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64" name="组合 63"/>
          <p:cNvGrpSpPr/>
          <p:nvPr/>
        </p:nvGrpSpPr>
        <p:grpSpPr>
          <a:xfrm>
            <a:off x="1275416" y="4606646"/>
            <a:ext cx="520192" cy="52019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67" name="组合 66"/>
          <p:cNvGrpSpPr/>
          <p:nvPr/>
        </p:nvGrpSpPr>
        <p:grpSpPr>
          <a:xfrm>
            <a:off x="291130" y="4921760"/>
            <a:ext cx="316877" cy="316877"/>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9" name="椭圆 6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0" name="组合 69"/>
          <p:cNvGrpSpPr/>
          <p:nvPr/>
        </p:nvGrpSpPr>
        <p:grpSpPr>
          <a:xfrm>
            <a:off x="117164" y="4738453"/>
            <a:ext cx="158438" cy="158438"/>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sp>
        <p:nvSpPr>
          <p:cNvPr id="2" name="文本框 1"/>
          <p:cNvSpPr txBox="1"/>
          <p:nvPr/>
        </p:nvSpPr>
        <p:spPr>
          <a:xfrm>
            <a:off x="9753600" y="121920"/>
            <a:ext cx="184731" cy="369332"/>
          </a:xfrm>
          <a:prstGeom prst="rect">
            <a:avLst/>
          </a:prstGeom>
          <a:noFill/>
        </p:spPr>
        <p:txBody>
          <a:bodyPr wrap="none" rtlCol="0">
            <a:spAutoFit/>
          </a:bodyPr>
          <a:lstStyle/>
          <a:p>
            <a:endParaRPr kumimoji="1" lang="zh-CN" altLang="en-US"/>
          </a:p>
        </p:txBody>
      </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3500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ppt_x</p:attrName>
                                        </p:attrNameLst>
                                      </p:cBhvr>
                                      <p:tavLst>
                                        <p:tav tm="0">
                                          <p:val>
                                            <p:strVal val="#ppt_x-#ppt_w*1.125000"/>
                                          </p:val>
                                        </p:tav>
                                        <p:tav tm="100000">
                                          <p:val>
                                            <p:strVal val="#ppt_x"/>
                                          </p:val>
                                        </p:tav>
                                      </p:tavLst>
                                    </p:anim>
                                    <p:animEffect transition="in" filter="wipe(right)">
                                      <p:cBhvr>
                                        <p:cTn id="17" dur="500"/>
                                        <p:tgtEl>
                                          <p:spTgt spid="12"/>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strVal val="#ppt_x"/>
                                          </p:val>
                                        </p:tav>
                                        <p:tav tm="100000">
                                          <p:val>
                                            <p:strVal val="#ppt_x"/>
                                          </p:val>
                                        </p:tav>
                                      </p:tavLst>
                                    </p:anim>
                                    <p:anim calcmode="lin" valueType="num">
                                      <p:cBhvr>
                                        <p:cTn id="2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3" name="组合 1"/>
          <p:cNvGrpSpPr/>
          <p:nvPr/>
        </p:nvGrpSpPr>
        <p:grpSpPr>
          <a:xfrm>
            <a:off x="343250" y="177431"/>
            <a:ext cx="628350" cy="628350"/>
            <a:chOff x="3955846" y="4115594"/>
            <a:chExt cx="764793" cy="764793"/>
          </a:xfrm>
        </p:grpSpPr>
        <p:grpSp>
          <p:nvGrpSpPr>
            <p:cNvPr id="6" name="组合 60"/>
            <p:cNvGrpSpPr/>
            <p:nvPr/>
          </p:nvGrpSpPr>
          <p:grpSpPr>
            <a:xfrm>
              <a:off x="3955846" y="4115594"/>
              <a:ext cx="764793" cy="764793"/>
              <a:chOff x="3832873" y="2297208"/>
              <a:chExt cx="1516550" cy="1516550"/>
            </a:xfrm>
          </p:grpSpPr>
          <p:grpSp>
            <p:nvGrpSpPr>
              <p:cNvPr id="8"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sp>
        <p:nvSpPr>
          <p:cNvPr id="23" name="直接连接符 18"/>
          <p:cNvSpPr>
            <a:spLocks noChangeShapeType="1"/>
          </p:cNvSpPr>
          <p:nvPr/>
        </p:nvSpPr>
        <p:spPr bwMode="auto">
          <a:xfrm>
            <a:off x="3214679" y="2214560"/>
            <a:ext cx="1000132" cy="571504"/>
          </a:xfrm>
          <a:prstGeom prst="line">
            <a:avLst/>
          </a:prstGeom>
          <a:noFill/>
          <a:ln w="9525" cap="flat" cmpd="sng">
            <a:solidFill>
              <a:schemeClr val="tx1"/>
            </a:solidFill>
            <a:prstDash val="dash"/>
            <a:round/>
            <a:headEnd/>
            <a:tailEnd/>
          </a:ln>
          <a:effectLst/>
        </p:spPr>
        <p:txBody>
          <a:bodyPr/>
          <a:lstStyle/>
          <a:p>
            <a:endParaRPr lang="zh-CN" altLang="en-US"/>
          </a:p>
        </p:txBody>
      </p:sp>
      <p:sp>
        <p:nvSpPr>
          <p:cNvPr id="24" name="直接连接符 16"/>
          <p:cNvSpPr>
            <a:spLocks noChangeShapeType="1"/>
          </p:cNvSpPr>
          <p:nvPr/>
        </p:nvSpPr>
        <p:spPr bwMode="auto">
          <a:xfrm flipV="1">
            <a:off x="1549400" y="2214560"/>
            <a:ext cx="1093774" cy="733438"/>
          </a:xfrm>
          <a:prstGeom prst="line">
            <a:avLst/>
          </a:prstGeom>
          <a:noFill/>
          <a:ln w="9525" cap="flat" cmpd="sng">
            <a:solidFill>
              <a:schemeClr val="tx1"/>
            </a:solidFill>
            <a:prstDash val="dash"/>
            <a:round/>
            <a:headEnd/>
            <a:tailEnd/>
          </a:ln>
          <a:effectLst/>
        </p:spPr>
        <p:txBody>
          <a:bodyPr/>
          <a:lstStyle/>
          <a:p>
            <a:endParaRPr lang="zh-CN" altLang="en-US"/>
          </a:p>
        </p:txBody>
      </p:sp>
      <p:grpSp>
        <p:nvGrpSpPr>
          <p:cNvPr id="25" name="Group 5"/>
          <p:cNvGrpSpPr>
            <a:grpSpLocks/>
          </p:cNvGrpSpPr>
          <p:nvPr/>
        </p:nvGrpSpPr>
        <p:grpSpPr bwMode="auto">
          <a:xfrm>
            <a:off x="1044575" y="2659073"/>
            <a:ext cx="574675" cy="574675"/>
            <a:chOff x="0" y="0"/>
            <a:chExt cx="908" cy="906"/>
          </a:xfrm>
        </p:grpSpPr>
        <p:sp>
          <p:nvSpPr>
            <p:cNvPr id="28" name="椭圆 5"/>
            <p:cNvSpPr>
              <a:spLocks noChangeArrowheads="1"/>
            </p:cNvSpPr>
            <p:nvPr/>
          </p:nvSpPr>
          <p:spPr bwMode="auto">
            <a:xfrm>
              <a:off x="0" y="0"/>
              <a:ext cx="908" cy="907"/>
            </a:xfrm>
            <a:prstGeom prst="ellipse">
              <a:avLst/>
            </a:prstGeom>
            <a:solidFill>
              <a:srgbClr val="0070C0"/>
            </a:solidFill>
            <a:ln w="9525">
              <a:noFill/>
              <a:round/>
              <a:headEnd/>
              <a:tailEnd/>
            </a:ln>
            <a:effectLst/>
          </p:spPr>
          <p:txBody>
            <a:bodyPr anchor="ctr"/>
            <a:lstStyle/>
            <a:p>
              <a:pPr algn="ctr"/>
              <a:endParaRPr lang="zh-CN" altLang="zh-CN">
                <a:solidFill>
                  <a:srgbClr val="FFFFFF"/>
                </a:solidFill>
                <a:latin typeface="宋体" pitchFamily="2" charset="-122"/>
                <a:sym typeface="宋体" pitchFamily="2" charset="-122"/>
              </a:endParaRPr>
            </a:p>
          </p:txBody>
        </p:sp>
        <p:sp>
          <p:nvSpPr>
            <p:cNvPr id="29" name="TextBox 6"/>
            <p:cNvSpPr>
              <a:spLocks noChangeArrowheads="1"/>
            </p:cNvSpPr>
            <p:nvPr/>
          </p:nvSpPr>
          <p:spPr bwMode="auto">
            <a:xfrm>
              <a:off x="226" y="113"/>
              <a:ext cx="503" cy="583"/>
            </a:xfrm>
            <a:prstGeom prst="rect">
              <a:avLst/>
            </a:prstGeom>
            <a:noFill/>
            <a:ln w="9525">
              <a:noFill/>
              <a:miter lim="800000"/>
              <a:headEnd/>
              <a:tailEnd/>
            </a:ln>
            <a:effectLst/>
          </p:spPr>
          <p:txBody>
            <a:bodyPr wrap="none">
              <a:spAutoFit/>
            </a:bodyPr>
            <a:lstStyle/>
            <a:p>
              <a:r>
                <a:rPr lang="en-US">
                  <a:solidFill>
                    <a:schemeClr val="bg1"/>
                  </a:solidFill>
                  <a:latin typeface="微软雅黑" pitchFamily="34" charset="-122"/>
                  <a:ea typeface="微软雅黑" pitchFamily="34" charset="-122"/>
                  <a:sym typeface="微软雅黑" pitchFamily="34" charset="-122"/>
                </a:rPr>
                <a:t>1</a:t>
              </a:r>
              <a:endParaRPr lang="zh-CN" altLang="en-US">
                <a:solidFill>
                  <a:schemeClr val="bg1"/>
                </a:solidFill>
                <a:latin typeface="微软雅黑" pitchFamily="34" charset="-122"/>
                <a:ea typeface="微软雅黑" pitchFamily="34" charset="-122"/>
                <a:sym typeface="微软雅黑" pitchFamily="34" charset="-122"/>
              </a:endParaRPr>
            </a:p>
          </p:txBody>
        </p:sp>
      </p:grpSp>
      <p:grpSp>
        <p:nvGrpSpPr>
          <p:cNvPr id="30" name="组合 12"/>
          <p:cNvGrpSpPr>
            <a:grpSpLocks/>
          </p:cNvGrpSpPr>
          <p:nvPr/>
        </p:nvGrpSpPr>
        <p:grpSpPr bwMode="auto">
          <a:xfrm>
            <a:off x="2644760" y="1854199"/>
            <a:ext cx="577850" cy="574675"/>
            <a:chOff x="0" y="0"/>
            <a:chExt cx="576064" cy="576064"/>
          </a:xfrm>
        </p:grpSpPr>
        <p:sp>
          <p:nvSpPr>
            <p:cNvPr id="31" name="椭圆 7"/>
            <p:cNvSpPr>
              <a:spLocks noChangeArrowheads="1"/>
            </p:cNvSpPr>
            <p:nvPr/>
          </p:nvSpPr>
          <p:spPr bwMode="auto">
            <a:xfrm>
              <a:off x="0" y="0"/>
              <a:ext cx="576064" cy="576064"/>
            </a:xfrm>
            <a:prstGeom prst="ellipse">
              <a:avLst/>
            </a:prstGeom>
            <a:solidFill>
              <a:srgbClr val="002060"/>
            </a:solidFill>
            <a:ln w="9525">
              <a:noFill/>
              <a:round/>
              <a:headEnd/>
              <a:tailEnd/>
            </a:ln>
            <a:effectLst/>
          </p:spPr>
          <p:txBody>
            <a:bodyPr anchor="ctr"/>
            <a:lstStyle/>
            <a:p>
              <a:pPr algn="ctr"/>
              <a:endParaRPr lang="zh-CN" altLang="zh-CN">
                <a:solidFill>
                  <a:srgbClr val="FFFFFF"/>
                </a:solidFill>
                <a:latin typeface="宋体" pitchFamily="2" charset="-122"/>
                <a:sym typeface="宋体" pitchFamily="2" charset="-122"/>
              </a:endParaRPr>
            </a:p>
          </p:txBody>
        </p:sp>
        <p:sp>
          <p:nvSpPr>
            <p:cNvPr id="32" name="TextBox 8"/>
            <p:cNvSpPr>
              <a:spLocks noChangeArrowheads="1"/>
            </p:cNvSpPr>
            <p:nvPr/>
          </p:nvSpPr>
          <p:spPr bwMode="auto">
            <a:xfrm>
              <a:off x="139131" y="124882"/>
              <a:ext cx="319318" cy="369332"/>
            </a:xfrm>
            <a:prstGeom prst="rect">
              <a:avLst/>
            </a:prstGeom>
            <a:solidFill>
              <a:srgbClr val="002060"/>
            </a:solidFill>
            <a:ln w="9525">
              <a:noFill/>
              <a:miter lim="800000"/>
              <a:headEnd/>
              <a:tailEnd/>
            </a:ln>
            <a:effectLst/>
          </p:spPr>
          <p:txBody>
            <a:bodyPr wrap="none">
              <a:spAutoFit/>
            </a:bodyPr>
            <a:lstStyle/>
            <a:p>
              <a:r>
                <a:rPr lang="en-US" dirty="0">
                  <a:solidFill>
                    <a:schemeClr val="bg1"/>
                  </a:solidFill>
                  <a:latin typeface="微软雅黑" pitchFamily="34" charset="-122"/>
                  <a:ea typeface="微软雅黑" pitchFamily="34" charset="-122"/>
                  <a:sym typeface="微软雅黑" pitchFamily="34" charset="-122"/>
                </a:rPr>
                <a:t>2</a:t>
              </a:r>
              <a:endParaRPr lang="zh-CN" altLang="en-US" dirty="0">
                <a:solidFill>
                  <a:schemeClr val="bg1"/>
                </a:solidFill>
                <a:latin typeface="微软雅黑" pitchFamily="34" charset="-122"/>
                <a:ea typeface="微软雅黑" pitchFamily="34" charset="-122"/>
                <a:sym typeface="微软雅黑" pitchFamily="34" charset="-122"/>
              </a:endParaRPr>
            </a:p>
          </p:txBody>
        </p:sp>
      </p:grpSp>
      <p:sp>
        <p:nvSpPr>
          <p:cNvPr id="33" name="椭圆 9"/>
          <p:cNvSpPr>
            <a:spLocks noChangeArrowheads="1"/>
          </p:cNvSpPr>
          <p:nvPr/>
        </p:nvSpPr>
        <p:spPr bwMode="auto">
          <a:xfrm>
            <a:off x="4183057" y="2676533"/>
            <a:ext cx="576263" cy="577850"/>
          </a:xfrm>
          <a:prstGeom prst="ellipse">
            <a:avLst/>
          </a:prstGeom>
          <a:solidFill>
            <a:srgbClr val="0070C0"/>
          </a:solidFill>
          <a:ln w="9525">
            <a:noFill/>
            <a:round/>
            <a:headEnd/>
            <a:tailEnd/>
          </a:ln>
          <a:effectLst/>
        </p:spPr>
        <p:txBody>
          <a:bodyPr anchor="ctr"/>
          <a:lstStyle/>
          <a:p>
            <a:pPr algn="ctr"/>
            <a:r>
              <a:rPr lang="en-US">
                <a:solidFill>
                  <a:srgbClr val="FFFFFF"/>
                </a:solidFill>
                <a:latin typeface="微软雅黑" pitchFamily="34" charset="-122"/>
                <a:ea typeface="微软雅黑" pitchFamily="34" charset="-122"/>
                <a:sym typeface="微软雅黑" pitchFamily="34" charset="-122"/>
              </a:rPr>
              <a:t>3</a:t>
            </a:r>
            <a:endParaRPr lang="zh-CN" altLang="en-US">
              <a:solidFill>
                <a:srgbClr val="FFFFFF"/>
              </a:solidFill>
              <a:latin typeface="微软雅黑" pitchFamily="34" charset="-122"/>
              <a:ea typeface="微软雅黑" pitchFamily="34" charset="-122"/>
              <a:sym typeface="微软雅黑" pitchFamily="34" charset="-122"/>
            </a:endParaRPr>
          </a:p>
        </p:txBody>
      </p:sp>
      <p:sp>
        <p:nvSpPr>
          <p:cNvPr id="34" name="椭圆 10"/>
          <p:cNvSpPr>
            <a:spLocks noChangeArrowheads="1"/>
          </p:cNvSpPr>
          <p:nvPr/>
        </p:nvSpPr>
        <p:spPr bwMode="auto">
          <a:xfrm>
            <a:off x="5530832" y="1928808"/>
            <a:ext cx="576263" cy="574675"/>
          </a:xfrm>
          <a:prstGeom prst="ellipse">
            <a:avLst/>
          </a:prstGeom>
          <a:solidFill>
            <a:srgbClr val="002060"/>
          </a:solidFill>
          <a:ln w="9525">
            <a:noFill/>
            <a:round/>
            <a:headEnd/>
            <a:tailEnd/>
          </a:ln>
          <a:effectLst/>
        </p:spPr>
        <p:txBody>
          <a:bodyPr anchor="ctr"/>
          <a:lstStyle/>
          <a:p>
            <a:pPr algn="ctr"/>
            <a:r>
              <a:rPr lang="en-US">
                <a:solidFill>
                  <a:srgbClr val="FFFFFF"/>
                </a:solidFill>
                <a:latin typeface="微软雅黑" pitchFamily="34" charset="-122"/>
                <a:ea typeface="微软雅黑" pitchFamily="34" charset="-122"/>
                <a:sym typeface="微软雅黑" pitchFamily="34" charset="-122"/>
              </a:rPr>
              <a:t>4</a:t>
            </a:r>
            <a:endParaRPr lang="zh-CN" altLang="en-US">
              <a:solidFill>
                <a:srgbClr val="FFFFFF"/>
              </a:solidFill>
              <a:latin typeface="微软雅黑" pitchFamily="34" charset="-122"/>
              <a:ea typeface="微软雅黑" pitchFamily="34" charset="-122"/>
              <a:sym typeface="微软雅黑" pitchFamily="34" charset="-122"/>
            </a:endParaRPr>
          </a:p>
        </p:txBody>
      </p:sp>
      <p:sp>
        <p:nvSpPr>
          <p:cNvPr id="35" name="直接连接符 16"/>
          <p:cNvSpPr>
            <a:spLocks noChangeShapeType="1"/>
          </p:cNvSpPr>
          <p:nvPr/>
        </p:nvSpPr>
        <p:spPr bwMode="auto">
          <a:xfrm flipV="1">
            <a:off x="4714876" y="2360608"/>
            <a:ext cx="815955" cy="488940"/>
          </a:xfrm>
          <a:prstGeom prst="line">
            <a:avLst/>
          </a:prstGeom>
          <a:noFill/>
          <a:ln w="9525" cap="flat" cmpd="sng">
            <a:solidFill>
              <a:schemeClr val="tx1"/>
            </a:solidFill>
            <a:prstDash val="dash"/>
            <a:round/>
            <a:headEnd/>
            <a:tailEnd/>
          </a:ln>
          <a:effectLst/>
        </p:spPr>
        <p:txBody>
          <a:bodyPr/>
          <a:lstStyle/>
          <a:p>
            <a:endParaRPr lang="zh-CN" altLang="en-US"/>
          </a:p>
        </p:txBody>
      </p:sp>
      <p:sp>
        <p:nvSpPr>
          <p:cNvPr id="36" name="TextBox 24"/>
          <p:cNvSpPr>
            <a:spLocks noChangeArrowheads="1"/>
          </p:cNvSpPr>
          <p:nvPr/>
        </p:nvSpPr>
        <p:spPr bwMode="auto">
          <a:xfrm>
            <a:off x="500034" y="3379798"/>
            <a:ext cx="1579278" cy="369332"/>
          </a:xfrm>
          <a:prstGeom prst="rect">
            <a:avLst/>
          </a:prstGeom>
          <a:noFill/>
          <a:ln w="9525">
            <a:noFill/>
            <a:miter lim="800000"/>
            <a:headEnd/>
            <a:tailEnd/>
          </a:ln>
          <a:effectLst/>
        </p:spPr>
        <p:txBody>
          <a:bodyPr wrap="none">
            <a:spAutoFit/>
          </a:bodyPr>
          <a:lstStyle/>
          <a:p>
            <a:r>
              <a:rPr lang="zh-CN" altLang="en-US" b="1" dirty="0" smtClean="0">
                <a:solidFill>
                  <a:srgbClr val="0070C0"/>
                </a:solidFill>
                <a:latin typeface="微软雅黑" pitchFamily="34" charset="-122"/>
                <a:sym typeface="Verdana" pitchFamily="34" charset="0"/>
              </a:rPr>
              <a:t>税负平移原则</a:t>
            </a:r>
            <a:endParaRPr lang="zh-CN" altLang="en-US" dirty="0"/>
          </a:p>
        </p:txBody>
      </p:sp>
      <p:sp>
        <p:nvSpPr>
          <p:cNvPr id="37" name="TextBox 26"/>
          <p:cNvSpPr>
            <a:spLocks noChangeArrowheads="1"/>
          </p:cNvSpPr>
          <p:nvPr/>
        </p:nvSpPr>
        <p:spPr bwMode="auto">
          <a:xfrm>
            <a:off x="3561390" y="3349633"/>
            <a:ext cx="1857388" cy="369332"/>
          </a:xfrm>
          <a:prstGeom prst="rect">
            <a:avLst/>
          </a:prstGeom>
          <a:noFill/>
          <a:ln w="9525">
            <a:noFill/>
            <a:miter lim="800000"/>
            <a:headEnd/>
            <a:tailEnd/>
          </a:ln>
          <a:effectLst/>
        </p:spPr>
        <p:txBody>
          <a:bodyPr wrap="square">
            <a:spAutoFit/>
          </a:bodyPr>
          <a:lstStyle/>
          <a:p>
            <a:r>
              <a:rPr lang="zh-CN" altLang="en-US" b="1" dirty="0" smtClean="0">
                <a:solidFill>
                  <a:srgbClr val="0070C0"/>
                </a:solidFill>
                <a:latin typeface="微软雅黑" pitchFamily="34" charset="-122"/>
                <a:sym typeface="Verdana" pitchFamily="34" charset="0"/>
              </a:rPr>
              <a:t>缩小了征收范围</a:t>
            </a:r>
            <a:endParaRPr lang="zh-CN" altLang="en-US" dirty="0"/>
          </a:p>
        </p:txBody>
      </p:sp>
      <p:sp>
        <p:nvSpPr>
          <p:cNvPr id="38" name="TextBox 27"/>
          <p:cNvSpPr>
            <a:spLocks noChangeArrowheads="1"/>
          </p:cNvSpPr>
          <p:nvPr/>
        </p:nvSpPr>
        <p:spPr bwMode="auto">
          <a:xfrm>
            <a:off x="1857356" y="1422399"/>
            <a:ext cx="2186817" cy="369332"/>
          </a:xfrm>
          <a:prstGeom prst="rect">
            <a:avLst/>
          </a:prstGeom>
          <a:noFill/>
          <a:ln w="9525">
            <a:noFill/>
            <a:miter lim="800000"/>
            <a:headEnd/>
            <a:tailEnd/>
          </a:ln>
          <a:effectLst/>
        </p:spPr>
        <p:txBody>
          <a:bodyPr wrap="none">
            <a:spAutoFit/>
          </a:bodyPr>
          <a:lstStyle/>
          <a:p>
            <a:r>
              <a:rPr lang="en-US" altLang="zh-CN" b="1" dirty="0" smtClean="0">
                <a:solidFill>
                  <a:srgbClr val="002060"/>
                </a:solidFill>
                <a:latin typeface="微软雅黑" pitchFamily="34" charset="-122"/>
                <a:sym typeface="Verdana" pitchFamily="34" charset="0"/>
              </a:rPr>
              <a:t>5</a:t>
            </a:r>
            <a:r>
              <a:rPr lang="zh-CN" altLang="en-US" b="1" dirty="0" smtClean="0">
                <a:solidFill>
                  <a:srgbClr val="002060"/>
                </a:solidFill>
                <a:latin typeface="微软雅黑" pitchFamily="34" charset="-122"/>
                <a:sym typeface="Verdana" pitchFamily="34" charset="0"/>
              </a:rPr>
              <a:t>项暂予免税的情形</a:t>
            </a:r>
            <a:endParaRPr lang="zh-CN" altLang="en-US" dirty="0"/>
          </a:p>
        </p:txBody>
      </p:sp>
      <p:sp>
        <p:nvSpPr>
          <p:cNvPr id="45" name="直接连接符 18"/>
          <p:cNvSpPr>
            <a:spLocks noChangeShapeType="1"/>
          </p:cNvSpPr>
          <p:nvPr/>
        </p:nvSpPr>
        <p:spPr bwMode="auto">
          <a:xfrm>
            <a:off x="6072198" y="2290544"/>
            <a:ext cx="1000132" cy="571504"/>
          </a:xfrm>
          <a:prstGeom prst="line">
            <a:avLst/>
          </a:prstGeom>
          <a:noFill/>
          <a:ln w="9525" cap="flat" cmpd="sng">
            <a:solidFill>
              <a:schemeClr val="tx1"/>
            </a:solidFill>
            <a:prstDash val="dash"/>
            <a:round/>
            <a:headEnd/>
            <a:tailEnd/>
          </a:ln>
          <a:effectLst/>
        </p:spPr>
        <p:txBody>
          <a:bodyPr/>
          <a:lstStyle/>
          <a:p>
            <a:endParaRPr lang="zh-CN" altLang="en-US"/>
          </a:p>
        </p:txBody>
      </p:sp>
      <p:sp>
        <p:nvSpPr>
          <p:cNvPr id="46" name="椭圆 9"/>
          <p:cNvSpPr>
            <a:spLocks noChangeArrowheads="1"/>
          </p:cNvSpPr>
          <p:nvPr/>
        </p:nvSpPr>
        <p:spPr bwMode="auto">
          <a:xfrm>
            <a:off x="7040576" y="2752517"/>
            <a:ext cx="576263" cy="577850"/>
          </a:xfrm>
          <a:prstGeom prst="ellipse">
            <a:avLst/>
          </a:prstGeom>
          <a:solidFill>
            <a:srgbClr val="0070C0"/>
          </a:solidFill>
          <a:ln w="9525">
            <a:noFill/>
            <a:round/>
            <a:headEnd/>
            <a:tailEnd/>
          </a:ln>
          <a:effectLst/>
        </p:spPr>
        <p:txBody>
          <a:bodyPr anchor="ctr"/>
          <a:lstStyle/>
          <a:p>
            <a:pPr algn="ctr"/>
            <a:r>
              <a:rPr lang="en-US" dirty="0" smtClean="0">
                <a:solidFill>
                  <a:srgbClr val="FFFFFF"/>
                </a:solidFill>
                <a:latin typeface="微软雅黑" pitchFamily="34" charset="-122"/>
                <a:ea typeface="微软雅黑" pitchFamily="34" charset="-122"/>
                <a:sym typeface="微软雅黑" pitchFamily="34" charset="-122"/>
              </a:rPr>
              <a:t>5</a:t>
            </a:r>
            <a:endParaRPr lang="zh-CN" altLang="en-US" dirty="0">
              <a:solidFill>
                <a:srgbClr val="FFFFFF"/>
              </a:solidFill>
              <a:latin typeface="微软雅黑" pitchFamily="34" charset="-122"/>
              <a:ea typeface="微软雅黑" pitchFamily="34" charset="-122"/>
              <a:sym typeface="微软雅黑" pitchFamily="34" charset="-122"/>
            </a:endParaRPr>
          </a:p>
        </p:txBody>
      </p:sp>
      <p:sp>
        <p:nvSpPr>
          <p:cNvPr id="48" name="TextBox 26"/>
          <p:cNvSpPr>
            <a:spLocks noChangeArrowheads="1"/>
          </p:cNvSpPr>
          <p:nvPr/>
        </p:nvSpPr>
        <p:spPr bwMode="auto">
          <a:xfrm>
            <a:off x="6572264" y="3425617"/>
            <a:ext cx="1571635" cy="646331"/>
          </a:xfrm>
          <a:prstGeom prst="rect">
            <a:avLst/>
          </a:prstGeom>
          <a:noFill/>
          <a:ln w="9525">
            <a:noFill/>
            <a:miter lim="800000"/>
            <a:headEnd/>
            <a:tailEnd/>
          </a:ln>
          <a:effectLst/>
        </p:spPr>
        <p:txBody>
          <a:bodyPr wrap="square">
            <a:spAutoFit/>
          </a:bodyPr>
          <a:lstStyle/>
          <a:p>
            <a:r>
              <a:rPr lang="zh-CN" altLang="en-US" b="1" dirty="0" smtClean="0">
                <a:solidFill>
                  <a:srgbClr val="0070C0"/>
                </a:solidFill>
                <a:latin typeface="微软雅黑" pitchFamily="34" charset="-122"/>
                <a:sym typeface="Verdana" pitchFamily="34" charset="0"/>
              </a:rPr>
              <a:t>制定了相应的税收优惠政策</a:t>
            </a:r>
            <a:endParaRPr lang="zh-CN" altLang="en-US" dirty="0"/>
          </a:p>
        </p:txBody>
      </p:sp>
      <p:sp>
        <p:nvSpPr>
          <p:cNvPr id="49" name="TextBox 27"/>
          <p:cNvSpPr>
            <a:spLocks noChangeArrowheads="1"/>
          </p:cNvSpPr>
          <p:nvPr/>
        </p:nvSpPr>
        <p:spPr bwMode="auto">
          <a:xfrm>
            <a:off x="4918712" y="1479860"/>
            <a:ext cx="1811714" cy="369332"/>
          </a:xfrm>
          <a:prstGeom prst="rect">
            <a:avLst/>
          </a:prstGeom>
          <a:noFill/>
          <a:ln w="9525">
            <a:noFill/>
            <a:miter lim="800000"/>
            <a:headEnd/>
            <a:tailEnd/>
          </a:ln>
          <a:effectLst/>
        </p:spPr>
        <p:txBody>
          <a:bodyPr wrap="none">
            <a:spAutoFit/>
          </a:bodyPr>
          <a:lstStyle/>
          <a:p>
            <a:r>
              <a:rPr lang="zh-CN" altLang="en-US" b="1" dirty="0" smtClean="0">
                <a:solidFill>
                  <a:srgbClr val="002060"/>
                </a:solidFill>
                <a:latin typeface="微软雅黑" pitchFamily="34" charset="-122"/>
                <a:sym typeface="Verdana" pitchFamily="34" charset="0"/>
              </a:rPr>
              <a:t>提高了征收标准</a:t>
            </a:r>
            <a:endParaRPr lang="zh-CN" alt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par>
                          <p:cTn id="7" fill="hold">
                            <p:stCondLst>
                              <p:cond delay="0"/>
                            </p:stCondLst>
                            <p:childTnLst>
                              <p:par>
                                <p:cTn id="8" presetID="18" presetClass="entr" presetSubtype="3" fill="hold" grpId="0" nodeType="after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strips(upRight)">
                                      <p:cBhvr>
                                        <p:cTn id="10" dur="500"/>
                                        <p:tgtEl>
                                          <p:spTgt spid="24"/>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30"/>
                                        </p:tgtEl>
                                        <p:attrNameLst>
                                          <p:attrName>style.visibility</p:attrName>
                                        </p:attrNameLst>
                                      </p:cBhvr>
                                      <p:to>
                                        <p:strVal val="visible"/>
                                      </p:to>
                                    </p:set>
                                  </p:childTnLst>
                                </p:cTn>
                              </p:par>
                            </p:childTnLst>
                          </p:cTn>
                        </p:par>
                        <p:par>
                          <p:cTn id="14" fill="hold">
                            <p:stCondLst>
                              <p:cond delay="500"/>
                            </p:stCondLst>
                            <p:childTnLst>
                              <p:par>
                                <p:cTn id="15" presetID="18" presetClass="entr" presetSubtype="6"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strips(downRight)">
                                      <p:cBhvr>
                                        <p:cTn id="17" dur="500"/>
                                        <p:tgtEl>
                                          <p:spTgt spid="23"/>
                                        </p:tgtEl>
                                      </p:cBhvr>
                                    </p:animEffect>
                                  </p:childTnLst>
                                </p:cTn>
                              </p:par>
                            </p:childTnLst>
                          </p:cTn>
                        </p:par>
                        <p:par>
                          <p:cTn id="18" fill="hold">
                            <p:stCondLst>
                              <p:cond delay="1000"/>
                            </p:stCondLst>
                            <p:childTnLst>
                              <p:par>
                                <p:cTn id="19" presetID="1" presetClass="entr" presetSubtype="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childTnLst>
                                </p:cTn>
                              </p:par>
                            </p:childTnLst>
                          </p:cTn>
                        </p:par>
                        <p:par>
                          <p:cTn id="21" fill="hold">
                            <p:stCondLst>
                              <p:cond delay="1000"/>
                            </p:stCondLst>
                            <p:childTnLst>
                              <p:par>
                                <p:cTn id="22" presetID="18" presetClass="entr" presetSubtype="3"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strips(upRight)">
                                      <p:cBhvr>
                                        <p:cTn id="24" dur="500"/>
                                        <p:tgtEl>
                                          <p:spTgt spid="35"/>
                                        </p:tgtEl>
                                      </p:cBhvr>
                                    </p:animEffect>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childTnLst>
                                </p:cTn>
                              </p:par>
                              <p:par>
                                <p:cTn id="28" presetID="2" presetClass="entr" presetSubtype="4"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ppt_x"/>
                                          </p:val>
                                        </p:tav>
                                        <p:tav tm="100000">
                                          <p:val>
                                            <p:strVal val="#ppt_x"/>
                                          </p:val>
                                        </p:tav>
                                      </p:tavLst>
                                    </p:anim>
                                    <p:anim calcmode="lin" valueType="num">
                                      <p:cBhvr additive="base">
                                        <p:cTn id="31" dur="500" fill="hold"/>
                                        <p:tgtEl>
                                          <p:spTgt spid="36"/>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ppt_x"/>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fill="hold"/>
                                        <p:tgtEl>
                                          <p:spTgt spid="37"/>
                                        </p:tgtEl>
                                        <p:attrNameLst>
                                          <p:attrName>ppt_x</p:attrName>
                                        </p:attrNameLst>
                                      </p:cBhvr>
                                      <p:tavLst>
                                        <p:tav tm="0">
                                          <p:val>
                                            <p:strVal val="#ppt_x"/>
                                          </p:val>
                                        </p:tav>
                                        <p:tav tm="100000">
                                          <p:val>
                                            <p:strVal val="#ppt_x"/>
                                          </p:val>
                                        </p:tav>
                                      </p:tavLst>
                                    </p:anim>
                                    <p:anim calcmode="lin" valueType="num">
                                      <p:cBhvr additive="base">
                                        <p:cTn id="40" dur="500" fill="hold"/>
                                        <p:tgtEl>
                                          <p:spTgt spid="37"/>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18" presetClass="entr" presetSubtype="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strips(downRight)">
                                      <p:cBhvr>
                                        <p:cTn id="44" dur="500"/>
                                        <p:tgtEl>
                                          <p:spTgt spid="45"/>
                                        </p:tgtEl>
                                      </p:cBhvr>
                                    </p:animEffect>
                                  </p:childTnLst>
                                </p:cTn>
                              </p:par>
                            </p:childTnLst>
                          </p:cTn>
                        </p:par>
                        <p:par>
                          <p:cTn id="45" fill="hold">
                            <p:stCondLst>
                              <p:cond delay="3000"/>
                            </p:stCondLst>
                            <p:childTnLst>
                              <p:par>
                                <p:cTn id="46" presetID="1" presetClass="entr" presetSubtype="0"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childTnLst>
                                </p:cTn>
                              </p:par>
                            </p:childTnLst>
                          </p:cTn>
                        </p:par>
                        <p:par>
                          <p:cTn id="48" fill="hold">
                            <p:stCondLst>
                              <p:cond delay="3000"/>
                            </p:stCondLst>
                            <p:childTnLst>
                              <p:par>
                                <p:cTn id="49" presetID="2" presetClass="entr" presetSubtype="4" fill="hold" grpId="0" nodeType="after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ppt_x"/>
                                          </p:val>
                                        </p:tav>
                                        <p:tav tm="100000">
                                          <p:val>
                                            <p:strVal val="#ppt_x"/>
                                          </p:val>
                                        </p:tav>
                                      </p:tavLst>
                                    </p:anim>
                                    <p:anim calcmode="lin" valueType="num">
                                      <p:cBhvr additive="base">
                                        <p:cTn id="52" dur="500" fill="hold"/>
                                        <p:tgtEl>
                                          <p:spTgt spid="48"/>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 calcmode="lin" valueType="num">
                                      <p:cBhvr additive="base">
                                        <p:cTn id="55" dur="500" fill="hold"/>
                                        <p:tgtEl>
                                          <p:spTgt spid="49"/>
                                        </p:tgtEl>
                                        <p:attrNameLst>
                                          <p:attrName>ppt_x</p:attrName>
                                        </p:attrNameLst>
                                      </p:cBhvr>
                                      <p:tavLst>
                                        <p:tav tm="0">
                                          <p:val>
                                            <p:strVal val="#ppt_x"/>
                                          </p:val>
                                        </p:tav>
                                        <p:tav tm="100000">
                                          <p:val>
                                            <p:strVal val="#ppt_x"/>
                                          </p:val>
                                        </p:tav>
                                      </p:tavLst>
                                    </p:anim>
                                    <p:anim calcmode="lin" valueType="num">
                                      <p:cBhvr additive="base">
                                        <p:cTn id="56" dur="500" fill="hold"/>
                                        <p:tgtEl>
                                          <p:spTgt spid="4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33" grpId="0" bldLvl="0" animBg="1" autoUpdateAnimBg="0"/>
      <p:bldP spid="34" grpId="0" bldLvl="0" animBg="1" autoUpdateAnimBg="0"/>
      <p:bldP spid="35" grpId="0" animBg="1"/>
      <p:bldP spid="36" grpId="0" bldLvl="0" autoUpdateAnimBg="0"/>
      <p:bldP spid="37" grpId="0" bldLvl="0" autoUpdateAnimBg="0"/>
      <p:bldP spid="38" grpId="0" bldLvl="0" autoUpdateAnimBg="0"/>
      <p:bldP spid="45" grpId="0" animBg="1"/>
      <p:bldP spid="46" grpId="0" bldLvl="0" animBg="1" autoUpdateAnimBg="0"/>
      <p:bldP spid="48" grpId="0" bldLvl="0" autoUpdateAnimBg="0"/>
      <p:bldP spid="4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2" name="组合 1"/>
          <p:cNvGrpSpPr/>
          <p:nvPr/>
        </p:nvGrpSpPr>
        <p:grpSpPr>
          <a:xfrm>
            <a:off x="343250" y="177431"/>
            <a:ext cx="628350" cy="628350"/>
            <a:chOff x="3955846" y="4115594"/>
            <a:chExt cx="764793" cy="764793"/>
          </a:xfrm>
        </p:grpSpPr>
        <p:grpSp>
          <p:nvGrpSpPr>
            <p:cNvPr id="3" name="组合 60"/>
            <p:cNvGrpSpPr/>
            <p:nvPr/>
          </p:nvGrpSpPr>
          <p:grpSpPr>
            <a:xfrm>
              <a:off x="3955846" y="4115594"/>
              <a:ext cx="764793" cy="764793"/>
              <a:chOff x="3832873" y="2297208"/>
              <a:chExt cx="1516550" cy="1516550"/>
            </a:xfrm>
          </p:grpSpPr>
          <p:grpSp>
            <p:nvGrpSpPr>
              <p:cNvPr id="5"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sp>
        <p:nvSpPr>
          <p:cNvPr id="24" name="直接连接符 16"/>
          <p:cNvSpPr>
            <a:spLocks noChangeShapeType="1"/>
          </p:cNvSpPr>
          <p:nvPr/>
        </p:nvSpPr>
        <p:spPr bwMode="auto">
          <a:xfrm flipV="1">
            <a:off x="1549400" y="2214560"/>
            <a:ext cx="1093774" cy="733438"/>
          </a:xfrm>
          <a:prstGeom prst="line">
            <a:avLst/>
          </a:prstGeom>
          <a:noFill/>
          <a:ln w="9525" cap="flat" cmpd="sng">
            <a:solidFill>
              <a:schemeClr val="tx1"/>
            </a:solidFill>
            <a:prstDash val="dash"/>
            <a:round/>
            <a:headEnd/>
            <a:tailEnd/>
          </a:ln>
          <a:effectLst/>
        </p:spPr>
        <p:txBody>
          <a:bodyPr/>
          <a:lstStyle/>
          <a:p>
            <a:endParaRPr lang="zh-CN" altLang="en-US"/>
          </a:p>
        </p:txBody>
      </p:sp>
      <p:grpSp>
        <p:nvGrpSpPr>
          <p:cNvPr id="7" name="Group 5"/>
          <p:cNvGrpSpPr>
            <a:grpSpLocks/>
          </p:cNvGrpSpPr>
          <p:nvPr/>
        </p:nvGrpSpPr>
        <p:grpSpPr bwMode="auto">
          <a:xfrm>
            <a:off x="1044575" y="2659073"/>
            <a:ext cx="574675" cy="574675"/>
            <a:chOff x="0" y="0"/>
            <a:chExt cx="908" cy="906"/>
          </a:xfrm>
        </p:grpSpPr>
        <p:sp>
          <p:nvSpPr>
            <p:cNvPr id="28" name="椭圆 5"/>
            <p:cNvSpPr>
              <a:spLocks noChangeArrowheads="1"/>
            </p:cNvSpPr>
            <p:nvPr/>
          </p:nvSpPr>
          <p:spPr bwMode="auto">
            <a:xfrm>
              <a:off x="0" y="0"/>
              <a:ext cx="908" cy="907"/>
            </a:xfrm>
            <a:prstGeom prst="ellipse">
              <a:avLst/>
            </a:prstGeom>
            <a:solidFill>
              <a:srgbClr val="0070C0"/>
            </a:solidFill>
            <a:ln w="9525">
              <a:noFill/>
              <a:round/>
              <a:headEnd/>
              <a:tailEnd/>
            </a:ln>
            <a:effectLst/>
          </p:spPr>
          <p:txBody>
            <a:bodyPr anchor="ctr"/>
            <a:lstStyle/>
            <a:p>
              <a:pPr algn="ctr"/>
              <a:endParaRPr lang="zh-CN" altLang="zh-CN">
                <a:solidFill>
                  <a:srgbClr val="FFFFFF"/>
                </a:solidFill>
                <a:latin typeface="宋体" pitchFamily="2" charset="-122"/>
                <a:sym typeface="宋体" pitchFamily="2" charset="-122"/>
              </a:endParaRPr>
            </a:p>
          </p:txBody>
        </p:sp>
        <p:sp>
          <p:nvSpPr>
            <p:cNvPr id="29" name="TextBox 6"/>
            <p:cNvSpPr>
              <a:spLocks noChangeArrowheads="1"/>
            </p:cNvSpPr>
            <p:nvPr/>
          </p:nvSpPr>
          <p:spPr bwMode="auto">
            <a:xfrm>
              <a:off x="226" y="113"/>
              <a:ext cx="503" cy="583"/>
            </a:xfrm>
            <a:prstGeom prst="rect">
              <a:avLst/>
            </a:prstGeom>
            <a:noFill/>
            <a:ln w="9525">
              <a:noFill/>
              <a:miter lim="800000"/>
              <a:headEnd/>
              <a:tailEnd/>
            </a:ln>
            <a:effectLst/>
          </p:spPr>
          <p:txBody>
            <a:bodyPr wrap="none">
              <a:spAutoFit/>
            </a:bodyPr>
            <a:lstStyle/>
            <a:p>
              <a:r>
                <a:rPr lang="en-US" dirty="0" smtClean="0">
                  <a:solidFill>
                    <a:schemeClr val="bg1"/>
                  </a:solidFill>
                  <a:latin typeface="微软雅黑" pitchFamily="34" charset="-122"/>
                  <a:ea typeface="微软雅黑" pitchFamily="34" charset="-122"/>
                  <a:sym typeface="微软雅黑" pitchFamily="34" charset="-122"/>
                </a:rPr>
                <a:t>1</a:t>
              </a:r>
              <a:endParaRPr lang="zh-CN" altLang="en-US" dirty="0">
                <a:solidFill>
                  <a:schemeClr val="bg1"/>
                </a:solidFill>
                <a:latin typeface="微软雅黑" pitchFamily="34" charset="-122"/>
                <a:ea typeface="微软雅黑" pitchFamily="34" charset="-122"/>
                <a:sym typeface="微软雅黑" pitchFamily="34" charset="-122"/>
              </a:endParaRPr>
            </a:p>
          </p:txBody>
        </p:sp>
      </p:grpSp>
      <p:sp>
        <p:nvSpPr>
          <p:cNvPr id="36" name="TextBox 24"/>
          <p:cNvSpPr>
            <a:spLocks noChangeArrowheads="1"/>
          </p:cNvSpPr>
          <p:nvPr/>
        </p:nvSpPr>
        <p:spPr bwMode="auto">
          <a:xfrm>
            <a:off x="500034" y="3379798"/>
            <a:ext cx="1579278" cy="369332"/>
          </a:xfrm>
          <a:prstGeom prst="rect">
            <a:avLst/>
          </a:prstGeom>
          <a:noFill/>
          <a:ln w="9525">
            <a:noFill/>
            <a:miter lim="800000"/>
            <a:headEnd/>
            <a:tailEnd/>
          </a:ln>
          <a:effectLst/>
        </p:spPr>
        <p:txBody>
          <a:bodyPr wrap="none">
            <a:spAutoFit/>
          </a:bodyPr>
          <a:lstStyle/>
          <a:p>
            <a:r>
              <a:rPr lang="zh-CN" altLang="en-US" b="1" dirty="0" smtClean="0">
                <a:solidFill>
                  <a:srgbClr val="0070C0"/>
                </a:solidFill>
                <a:latin typeface="微软雅黑" pitchFamily="34" charset="-122"/>
                <a:sym typeface="Verdana" pitchFamily="34" charset="0"/>
              </a:rPr>
              <a:t>税负平移原则</a:t>
            </a:r>
            <a:endParaRPr lang="zh-CN" altLang="en-US" dirty="0"/>
          </a:p>
        </p:txBody>
      </p:sp>
      <p:grpSp>
        <p:nvGrpSpPr>
          <p:cNvPr id="39" name="组 34"/>
          <p:cNvGrpSpPr/>
          <p:nvPr/>
        </p:nvGrpSpPr>
        <p:grpSpPr>
          <a:xfrm>
            <a:off x="2649855" y="1428742"/>
            <a:ext cx="5400675" cy="2143140"/>
            <a:chOff x="353179" y="995028"/>
            <a:chExt cx="8395285" cy="1624313"/>
          </a:xfrm>
        </p:grpSpPr>
        <p:grpSp>
          <p:nvGrpSpPr>
            <p:cNvPr id="40"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TextBox 15"/>
            <p:cNvSpPr txBox="1"/>
            <p:nvPr/>
          </p:nvSpPr>
          <p:spPr>
            <a:xfrm>
              <a:off x="702132" y="1157459"/>
              <a:ext cx="7815184" cy="893867"/>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税负平移原则和“企业申报、税务征收、环保协同、信息共享”的征管模式。为确保费改税的顺利实施、平稳过渡，确保企业不增大税收负担，本次排污费改环境税按税负平移原则实施，即将排污收费政策平移到税法</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pic>
        <p:nvPicPr>
          <p:cNvPr id="16386" name="Picture 2" descr="http://p1.so.qhimgs1.com/bdr/_240_/t01de3acb722f683c4d.jpg"/>
          <p:cNvPicPr>
            <a:picLocks noChangeAspect="1" noChangeArrowheads="1"/>
          </p:cNvPicPr>
          <p:nvPr/>
        </p:nvPicPr>
        <p:blipFill>
          <a:blip r:embed="rId2"/>
          <a:srcRect/>
          <a:stretch>
            <a:fillRect/>
          </a:stretch>
        </p:blipFill>
        <p:spPr bwMode="auto">
          <a:xfrm>
            <a:off x="6921514" y="3643320"/>
            <a:ext cx="2222486" cy="1422391"/>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8" presetClass="entr" presetSubtype="3" fill="hold" grpId="0" nodeType="after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strips(upRight)">
                                      <p:cBhvr>
                                        <p:cTn id="10" dur="500"/>
                                        <p:tgtEl>
                                          <p:spTgt spid="24"/>
                                        </p:tgtEl>
                                      </p:cBhvr>
                                    </p:animEffect>
                                  </p:childTnLst>
                                </p:cTn>
                              </p:par>
                              <p:par>
                                <p:cTn id="11" presetID="2" presetClass="entr" presetSubtype="4"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ppt_x"/>
                                          </p:val>
                                        </p:tav>
                                        <p:tav tm="100000">
                                          <p:val>
                                            <p:strVal val="#ppt_x"/>
                                          </p:val>
                                        </p:tav>
                                      </p:tavLst>
                                    </p:anim>
                                    <p:anim calcmode="lin" valueType="num">
                                      <p:cBhvr additive="base">
                                        <p:cTn id="1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6"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2" name="组合 1"/>
          <p:cNvGrpSpPr/>
          <p:nvPr/>
        </p:nvGrpSpPr>
        <p:grpSpPr>
          <a:xfrm>
            <a:off x="343250" y="177431"/>
            <a:ext cx="628350" cy="628350"/>
            <a:chOff x="3955846" y="4115594"/>
            <a:chExt cx="764793" cy="764793"/>
          </a:xfrm>
        </p:grpSpPr>
        <p:grpSp>
          <p:nvGrpSpPr>
            <p:cNvPr id="3" name="组合 60"/>
            <p:cNvGrpSpPr/>
            <p:nvPr/>
          </p:nvGrpSpPr>
          <p:grpSpPr>
            <a:xfrm>
              <a:off x="3955846" y="4115594"/>
              <a:ext cx="764793" cy="764793"/>
              <a:chOff x="3832873" y="2297208"/>
              <a:chExt cx="1516550" cy="1516550"/>
            </a:xfrm>
          </p:grpSpPr>
          <p:grpSp>
            <p:nvGrpSpPr>
              <p:cNvPr id="5"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grpSp>
        <p:nvGrpSpPr>
          <p:cNvPr id="8" name="组合 12"/>
          <p:cNvGrpSpPr>
            <a:grpSpLocks/>
          </p:cNvGrpSpPr>
          <p:nvPr/>
        </p:nvGrpSpPr>
        <p:grpSpPr bwMode="auto">
          <a:xfrm>
            <a:off x="1857356" y="877558"/>
            <a:ext cx="577850" cy="574675"/>
            <a:chOff x="0" y="0"/>
            <a:chExt cx="576064" cy="576064"/>
          </a:xfrm>
        </p:grpSpPr>
        <p:sp>
          <p:nvSpPr>
            <p:cNvPr id="31" name="椭圆 7"/>
            <p:cNvSpPr>
              <a:spLocks noChangeArrowheads="1"/>
            </p:cNvSpPr>
            <p:nvPr/>
          </p:nvSpPr>
          <p:spPr bwMode="auto">
            <a:xfrm>
              <a:off x="0" y="0"/>
              <a:ext cx="576064" cy="576064"/>
            </a:xfrm>
            <a:prstGeom prst="ellipse">
              <a:avLst/>
            </a:prstGeom>
            <a:solidFill>
              <a:srgbClr val="002060"/>
            </a:solidFill>
            <a:ln w="9525">
              <a:noFill/>
              <a:round/>
              <a:headEnd/>
              <a:tailEnd/>
            </a:ln>
            <a:effectLst/>
          </p:spPr>
          <p:txBody>
            <a:bodyPr anchor="ctr"/>
            <a:lstStyle/>
            <a:p>
              <a:pPr algn="ctr"/>
              <a:endParaRPr lang="zh-CN" altLang="zh-CN">
                <a:solidFill>
                  <a:srgbClr val="FFFFFF"/>
                </a:solidFill>
                <a:latin typeface="宋体" pitchFamily="2" charset="-122"/>
                <a:sym typeface="宋体" pitchFamily="2" charset="-122"/>
              </a:endParaRPr>
            </a:p>
          </p:txBody>
        </p:sp>
        <p:sp>
          <p:nvSpPr>
            <p:cNvPr id="32" name="TextBox 8"/>
            <p:cNvSpPr>
              <a:spLocks noChangeArrowheads="1"/>
            </p:cNvSpPr>
            <p:nvPr/>
          </p:nvSpPr>
          <p:spPr bwMode="auto">
            <a:xfrm>
              <a:off x="139131" y="124882"/>
              <a:ext cx="319318" cy="369332"/>
            </a:xfrm>
            <a:prstGeom prst="rect">
              <a:avLst/>
            </a:prstGeom>
            <a:solidFill>
              <a:srgbClr val="002060"/>
            </a:solidFill>
            <a:ln w="9525">
              <a:noFill/>
              <a:miter lim="800000"/>
              <a:headEnd/>
              <a:tailEnd/>
            </a:ln>
            <a:effectLst/>
          </p:spPr>
          <p:txBody>
            <a:bodyPr wrap="none">
              <a:spAutoFit/>
            </a:bodyPr>
            <a:lstStyle/>
            <a:p>
              <a:r>
                <a:rPr lang="en-US" dirty="0">
                  <a:solidFill>
                    <a:schemeClr val="bg1"/>
                  </a:solidFill>
                  <a:latin typeface="微软雅黑" pitchFamily="34" charset="-122"/>
                  <a:ea typeface="微软雅黑" pitchFamily="34" charset="-122"/>
                  <a:sym typeface="微软雅黑" pitchFamily="34" charset="-122"/>
                </a:rPr>
                <a:t>2</a:t>
              </a:r>
              <a:endParaRPr lang="zh-CN" altLang="en-US" dirty="0">
                <a:solidFill>
                  <a:schemeClr val="bg1"/>
                </a:solidFill>
                <a:latin typeface="微软雅黑" pitchFamily="34" charset="-122"/>
                <a:ea typeface="微软雅黑" pitchFamily="34" charset="-122"/>
                <a:sym typeface="微软雅黑" pitchFamily="34" charset="-122"/>
              </a:endParaRPr>
            </a:p>
          </p:txBody>
        </p:sp>
      </p:grpSp>
      <p:sp>
        <p:nvSpPr>
          <p:cNvPr id="38" name="TextBox 27"/>
          <p:cNvSpPr>
            <a:spLocks noChangeArrowheads="1"/>
          </p:cNvSpPr>
          <p:nvPr/>
        </p:nvSpPr>
        <p:spPr bwMode="auto">
          <a:xfrm>
            <a:off x="1071538" y="1436920"/>
            <a:ext cx="2186817" cy="369332"/>
          </a:xfrm>
          <a:prstGeom prst="rect">
            <a:avLst/>
          </a:prstGeom>
          <a:noFill/>
          <a:ln w="9525">
            <a:noFill/>
            <a:miter lim="800000"/>
            <a:headEnd/>
            <a:tailEnd/>
          </a:ln>
          <a:effectLst/>
        </p:spPr>
        <p:txBody>
          <a:bodyPr wrap="none">
            <a:spAutoFit/>
          </a:bodyPr>
          <a:lstStyle/>
          <a:p>
            <a:r>
              <a:rPr lang="en-US" altLang="zh-CN" b="1" dirty="0" smtClean="0">
                <a:solidFill>
                  <a:srgbClr val="002060"/>
                </a:solidFill>
                <a:latin typeface="微软雅黑" pitchFamily="34" charset="-122"/>
                <a:sym typeface="Verdana" pitchFamily="34" charset="0"/>
              </a:rPr>
              <a:t>5</a:t>
            </a:r>
            <a:r>
              <a:rPr lang="zh-CN" altLang="en-US" b="1" dirty="0" smtClean="0">
                <a:solidFill>
                  <a:srgbClr val="002060"/>
                </a:solidFill>
                <a:latin typeface="微软雅黑" pitchFamily="34" charset="-122"/>
                <a:sym typeface="Verdana" pitchFamily="34" charset="0"/>
              </a:rPr>
              <a:t>项暂予免税的情形</a:t>
            </a:r>
            <a:endParaRPr lang="zh-CN" altLang="en-US" dirty="0"/>
          </a:p>
        </p:txBody>
      </p:sp>
      <p:grpSp>
        <p:nvGrpSpPr>
          <p:cNvPr id="39" name="组 34"/>
          <p:cNvGrpSpPr/>
          <p:nvPr/>
        </p:nvGrpSpPr>
        <p:grpSpPr>
          <a:xfrm>
            <a:off x="785786" y="1888828"/>
            <a:ext cx="7572428" cy="2948618"/>
            <a:chOff x="353179" y="995028"/>
            <a:chExt cx="8395285" cy="1624313"/>
          </a:xfrm>
        </p:grpSpPr>
        <p:grpSp>
          <p:nvGrpSpPr>
            <p:cNvPr id="40"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TextBox 15"/>
            <p:cNvSpPr txBox="1"/>
            <p:nvPr/>
          </p:nvSpPr>
          <p:spPr>
            <a:xfrm>
              <a:off x="590781" y="1040778"/>
              <a:ext cx="7815185" cy="1298366"/>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一是为支持农业发展，对农业生产排放的应税污染物暂予免税。但规模化养殖应征收环境税税。二是对机动车、船舶和航空器等流动污染源排放的应税污染物暂免征税。三是根据国家有关规定，达标排放污染物的城乡污水集中处理、生活垃圾集中处理场所免缴排污费，为保持政策的连续性，对依法设立的城乡污水集中处理、生活垃圾集中处理场所向环境达标排放的应税污染物暂予免税。四是为鼓励固体废物综合利用，减少污染物排放，对纳税人符合标准综合利用的固体废物暂免征税。五是国务院批准暂免征税的其他情形。</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2" presetClass="entr" presetSubtype="1" fill="hold" nodeType="withEffect">
                                  <p:stCondLst>
                                    <p:cond delay="0"/>
                                  </p:stCondLst>
                                  <p:childTnLst>
                                    <p:set>
                                      <p:cBhvr>
                                        <p:cTn id="8" dur="1" fill="hold">
                                          <p:stCondLst>
                                            <p:cond delay="0"/>
                                          </p:stCondLst>
                                        </p:cTn>
                                        <p:tgtEl>
                                          <p:spTgt spid="38"/>
                                        </p:tgtEl>
                                        <p:attrNameLst>
                                          <p:attrName>style.visibility</p:attrName>
                                        </p:attrNameLst>
                                      </p:cBhvr>
                                      <p:to>
                                        <p:strVal val="visible"/>
                                      </p:to>
                                    </p:set>
                                    <p:anim calcmode="lin" valueType="num">
                                      <p:cBhvr additive="base">
                                        <p:cTn id="9" dur="500" fill="hold"/>
                                        <p:tgtEl>
                                          <p:spTgt spid="38"/>
                                        </p:tgtEl>
                                        <p:attrNameLst>
                                          <p:attrName>ppt_x</p:attrName>
                                        </p:attrNameLst>
                                      </p:cBhvr>
                                      <p:tavLst>
                                        <p:tav tm="0">
                                          <p:val>
                                            <p:strVal val="#ppt_x"/>
                                          </p:val>
                                        </p:tav>
                                        <p:tav tm="100000">
                                          <p:val>
                                            <p:strVal val="#ppt_x"/>
                                          </p:val>
                                        </p:tav>
                                      </p:tavLst>
                                    </p:anim>
                                    <p:anim calcmode="lin" valueType="num">
                                      <p:cBhvr additive="base">
                                        <p:cTn id="10" dur="500" fill="hold"/>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2" name="组合 1"/>
          <p:cNvGrpSpPr/>
          <p:nvPr/>
        </p:nvGrpSpPr>
        <p:grpSpPr>
          <a:xfrm>
            <a:off x="343250" y="177431"/>
            <a:ext cx="628350" cy="628350"/>
            <a:chOff x="3955846" y="4115594"/>
            <a:chExt cx="764793" cy="764793"/>
          </a:xfrm>
        </p:grpSpPr>
        <p:grpSp>
          <p:nvGrpSpPr>
            <p:cNvPr id="3" name="组合 60"/>
            <p:cNvGrpSpPr/>
            <p:nvPr/>
          </p:nvGrpSpPr>
          <p:grpSpPr>
            <a:xfrm>
              <a:off x="3955846" y="4115594"/>
              <a:ext cx="764793" cy="764793"/>
              <a:chOff x="3832873" y="2297208"/>
              <a:chExt cx="1516550" cy="1516550"/>
            </a:xfrm>
          </p:grpSpPr>
          <p:grpSp>
            <p:nvGrpSpPr>
              <p:cNvPr id="5"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sp>
        <p:nvSpPr>
          <p:cNvPr id="33" name="椭圆 9"/>
          <p:cNvSpPr>
            <a:spLocks noChangeArrowheads="1"/>
          </p:cNvSpPr>
          <p:nvPr/>
        </p:nvSpPr>
        <p:spPr bwMode="auto">
          <a:xfrm>
            <a:off x="1621767" y="1142990"/>
            <a:ext cx="576263" cy="577850"/>
          </a:xfrm>
          <a:prstGeom prst="ellipse">
            <a:avLst/>
          </a:prstGeom>
          <a:solidFill>
            <a:srgbClr val="0070C0"/>
          </a:solidFill>
          <a:ln w="9525">
            <a:noFill/>
            <a:round/>
            <a:headEnd/>
            <a:tailEnd/>
          </a:ln>
          <a:effectLst/>
        </p:spPr>
        <p:txBody>
          <a:bodyPr anchor="ctr"/>
          <a:lstStyle/>
          <a:p>
            <a:pPr algn="ctr"/>
            <a:r>
              <a:rPr lang="en-US">
                <a:solidFill>
                  <a:srgbClr val="FFFFFF"/>
                </a:solidFill>
                <a:latin typeface="微软雅黑" pitchFamily="34" charset="-122"/>
                <a:ea typeface="微软雅黑" pitchFamily="34" charset="-122"/>
                <a:sym typeface="微软雅黑" pitchFamily="34" charset="-122"/>
              </a:rPr>
              <a:t>3</a:t>
            </a:r>
            <a:endParaRPr lang="zh-CN" altLang="en-US">
              <a:solidFill>
                <a:srgbClr val="FFFFFF"/>
              </a:solidFill>
              <a:latin typeface="微软雅黑" pitchFamily="34" charset="-122"/>
              <a:ea typeface="微软雅黑" pitchFamily="34" charset="-122"/>
              <a:sym typeface="微软雅黑" pitchFamily="34" charset="-122"/>
            </a:endParaRPr>
          </a:p>
        </p:txBody>
      </p:sp>
      <p:sp>
        <p:nvSpPr>
          <p:cNvPr id="37" name="TextBox 26"/>
          <p:cNvSpPr>
            <a:spLocks noChangeArrowheads="1"/>
          </p:cNvSpPr>
          <p:nvPr/>
        </p:nvSpPr>
        <p:spPr bwMode="auto">
          <a:xfrm>
            <a:off x="1000100" y="1816090"/>
            <a:ext cx="1857388" cy="369332"/>
          </a:xfrm>
          <a:prstGeom prst="rect">
            <a:avLst/>
          </a:prstGeom>
          <a:noFill/>
          <a:ln w="9525">
            <a:noFill/>
            <a:miter lim="800000"/>
            <a:headEnd/>
            <a:tailEnd/>
          </a:ln>
          <a:effectLst/>
        </p:spPr>
        <p:txBody>
          <a:bodyPr wrap="square">
            <a:spAutoFit/>
          </a:bodyPr>
          <a:lstStyle/>
          <a:p>
            <a:r>
              <a:rPr lang="zh-CN" altLang="en-US" b="1" dirty="0" smtClean="0">
                <a:solidFill>
                  <a:srgbClr val="0070C0"/>
                </a:solidFill>
                <a:latin typeface="微软雅黑" pitchFamily="34" charset="-122"/>
                <a:sym typeface="Verdana" pitchFamily="34" charset="0"/>
              </a:rPr>
              <a:t>缩小了征收范围</a:t>
            </a:r>
            <a:endParaRPr lang="zh-CN" altLang="en-US" dirty="0"/>
          </a:p>
        </p:txBody>
      </p:sp>
      <p:grpSp>
        <p:nvGrpSpPr>
          <p:cNvPr id="39" name="组 34"/>
          <p:cNvGrpSpPr/>
          <p:nvPr/>
        </p:nvGrpSpPr>
        <p:grpSpPr>
          <a:xfrm>
            <a:off x="857225" y="2428874"/>
            <a:ext cx="3643337" cy="2000264"/>
            <a:chOff x="353179" y="995028"/>
            <a:chExt cx="8395285" cy="1624313"/>
          </a:xfrm>
        </p:grpSpPr>
        <p:grpSp>
          <p:nvGrpSpPr>
            <p:cNvPr id="40"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TextBox 15"/>
            <p:cNvSpPr txBox="1"/>
            <p:nvPr/>
          </p:nvSpPr>
          <p:spPr>
            <a:xfrm>
              <a:off x="702133" y="1152302"/>
              <a:ext cx="7815184" cy="705927"/>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一是排污费中的噪声包含建筑业噪声和工业噪声，在环境保护税中噪声仅指工业噪声。二是挥发性有机物</a:t>
              </a:r>
              <a:r>
                <a:rPr lang="en-US" altLang="zh-CN" sz="1400" b="1" spc="300" dirty="0" smtClean="0">
                  <a:solidFill>
                    <a:schemeClr val="accent1"/>
                  </a:solidFill>
                  <a:latin typeface="微软雅黑" panose="020B0503020204020204" pitchFamily="34" charset="-122"/>
                  <a:ea typeface="微软雅黑" panose="020B0503020204020204" pitchFamily="34" charset="-122"/>
                </a:rPr>
                <a:t>(VOCs)</a:t>
              </a:r>
              <a:r>
                <a:rPr lang="zh-CN" altLang="en-US" sz="1400" b="1" spc="300" dirty="0" smtClean="0">
                  <a:solidFill>
                    <a:schemeClr val="accent1"/>
                  </a:solidFill>
                  <a:latin typeface="微软雅黑" panose="020B0503020204020204" pitchFamily="34" charset="-122"/>
                  <a:ea typeface="微软雅黑" panose="020B0503020204020204" pitchFamily="34" charset="-122"/>
                </a:rPr>
                <a:t>未列入环境保护税征收范围。</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pic>
        <p:nvPicPr>
          <p:cNvPr id="53250" name="Picture 2" descr="http://p1.so.qhmsg.com/bdr/_240_/t017bd58d98b2f38536.jpg"/>
          <p:cNvPicPr>
            <a:picLocks noChangeAspect="1" noChangeArrowheads="1"/>
          </p:cNvPicPr>
          <p:nvPr/>
        </p:nvPicPr>
        <p:blipFill>
          <a:blip r:embed="rId2"/>
          <a:srcRect/>
          <a:stretch>
            <a:fillRect/>
          </a:stretch>
        </p:blipFill>
        <p:spPr bwMode="auto">
          <a:xfrm>
            <a:off x="4929190" y="1000114"/>
            <a:ext cx="3429024" cy="1785950"/>
          </a:xfrm>
          <a:prstGeom prst="rect">
            <a:avLst/>
          </a:prstGeom>
          <a:noFill/>
        </p:spPr>
      </p:pic>
      <p:pic>
        <p:nvPicPr>
          <p:cNvPr id="53252" name="Picture 4" descr="http://p3.so.qhimgs1.com/bdr/_240_/t013056757512793633.jpg"/>
          <p:cNvPicPr>
            <a:picLocks noChangeAspect="1" noChangeArrowheads="1"/>
          </p:cNvPicPr>
          <p:nvPr/>
        </p:nvPicPr>
        <p:blipFill>
          <a:blip r:embed="rId3"/>
          <a:srcRect/>
          <a:stretch>
            <a:fillRect/>
          </a:stretch>
        </p:blipFill>
        <p:spPr bwMode="auto">
          <a:xfrm>
            <a:off x="4929190" y="2928938"/>
            <a:ext cx="3429024" cy="185739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500" fill="hold"/>
                                        <p:tgtEl>
                                          <p:spTgt spid="37"/>
                                        </p:tgtEl>
                                        <p:attrNameLst>
                                          <p:attrName>ppt_x</p:attrName>
                                        </p:attrNameLst>
                                      </p:cBhvr>
                                      <p:tavLst>
                                        <p:tav tm="0">
                                          <p:val>
                                            <p:strVal val="#ppt_x"/>
                                          </p:val>
                                        </p:tav>
                                        <p:tav tm="100000">
                                          <p:val>
                                            <p:strVal val="#ppt_x"/>
                                          </p:val>
                                        </p:tav>
                                      </p:tavLst>
                                    </p:anim>
                                    <p:anim calcmode="lin" valueType="num">
                                      <p:cBhvr additive="base">
                                        <p:cTn id="1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autoUpdateAnimBg="0"/>
      <p:bldP spid="37"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2" name="组合 1"/>
          <p:cNvGrpSpPr/>
          <p:nvPr/>
        </p:nvGrpSpPr>
        <p:grpSpPr>
          <a:xfrm>
            <a:off x="343250" y="177431"/>
            <a:ext cx="628350" cy="628350"/>
            <a:chOff x="3955846" y="4115594"/>
            <a:chExt cx="764793" cy="764793"/>
          </a:xfrm>
        </p:grpSpPr>
        <p:grpSp>
          <p:nvGrpSpPr>
            <p:cNvPr id="3" name="组合 60"/>
            <p:cNvGrpSpPr/>
            <p:nvPr/>
          </p:nvGrpSpPr>
          <p:grpSpPr>
            <a:xfrm>
              <a:off x="3955846" y="4115594"/>
              <a:ext cx="764793" cy="764793"/>
              <a:chOff x="3832873" y="2297208"/>
              <a:chExt cx="1516550" cy="1516550"/>
            </a:xfrm>
          </p:grpSpPr>
          <p:grpSp>
            <p:nvGrpSpPr>
              <p:cNvPr id="5"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grpSp>
        <p:nvGrpSpPr>
          <p:cNvPr id="39" name="组 34"/>
          <p:cNvGrpSpPr/>
          <p:nvPr/>
        </p:nvGrpSpPr>
        <p:grpSpPr>
          <a:xfrm>
            <a:off x="785786" y="1909148"/>
            <a:ext cx="5143536" cy="2948618"/>
            <a:chOff x="353179" y="995028"/>
            <a:chExt cx="8395285" cy="1624313"/>
          </a:xfrm>
        </p:grpSpPr>
        <p:grpSp>
          <p:nvGrpSpPr>
            <p:cNvPr id="40"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TextBox 15"/>
            <p:cNvSpPr txBox="1"/>
            <p:nvPr/>
          </p:nvSpPr>
          <p:spPr>
            <a:xfrm>
              <a:off x="590781" y="1060592"/>
              <a:ext cx="7815185" cy="1047157"/>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环境保护税将大气、水污染物征收额明确为</a:t>
              </a:r>
              <a:r>
                <a:rPr lang="en-US" altLang="zh-CN" sz="1400" b="1" spc="300" dirty="0" smtClean="0">
                  <a:solidFill>
                    <a:schemeClr val="accent1"/>
                  </a:solidFill>
                  <a:latin typeface="微软雅黑" panose="020B0503020204020204" pitchFamily="34" charset="-122"/>
                  <a:ea typeface="微软雅黑" panose="020B0503020204020204" pitchFamily="34" charset="-122"/>
                </a:rPr>
                <a:t>1.2</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a:t>
              </a:r>
              <a:r>
                <a:rPr lang="en-US" altLang="zh-CN" sz="1400" b="1" spc="300" dirty="0" smtClean="0">
                  <a:solidFill>
                    <a:schemeClr val="accent1"/>
                  </a:solidFill>
                  <a:latin typeface="微软雅黑" panose="020B0503020204020204" pitchFamily="34" charset="-122"/>
                  <a:ea typeface="微软雅黑" panose="020B0503020204020204" pitchFamily="34" charset="-122"/>
                </a:rPr>
                <a:t>12</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a:t>
              </a:r>
              <a:r>
                <a:rPr lang="en-US" altLang="zh-CN" sz="1400" b="1" spc="300" dirty="0" smtClean="0">
                  <a:solidFill>
                    <a:schemeClr val="accent1"/>
                  </a:solidFill>
                  <a:latin typeface="微软雅黑" panose="020B0503020204020204" pitchFamily="34" charset="-122"/>
                  <a:ea typeface="微软雅黑" panose="020B0503020204020204" pitchFamily="34" charset="-122"/>
                </a:rPr>
                <a:t>1.4</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a:t>
              </a:r>
              <a:r>
                <a:rPr lang="en-US" altLang="zh-CN" sz="1400" b="1" spc="300" dirty="0" smtClean="0">
                  <a:solidFill>
                    <a:schemeClr val="accent1"/>
                  </a:solidFill>
                  <a:latin typeface="微软雅黑" panose="020B0503020204020204" pitchFamily="34" charset="-122"/>
                  <a:ea typeface="微软雅黑" panose="020B0503020204020204" pitchFamily="34" charset="-122"/>
                </a:rPr>
                <a:t>14</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元，我省气污染物征收标准由原排污费每污染当量</a:t>
              </a:r>
              <a:r>
                <a:rPr lang="en-US" altLang="zh-CN" sz="1400" b="1" spc="300" dirty="0" smtClean="0">
                  <a:solidFill>
                    <a:schemeClr val="accent1"/>
                  </a:solidFill>
                  <a:latin typeface="微软雅黑" panose="020B0503020204020204" pitchFamily="34" charset="-122"/>
                  <a:ea typeface="微软雅黑" panose="020B0503020204020204" pitchFamily="34" charset="-122"/>
                </a:rPr>
                <a:t>0.6</a:t>
              </a:r>
              <a:r>
                <a:rPr lang="zh-CN" altLang="en-US" sz="1400" b="1" spc="300" dirty="0" smtClean="0">
                  <a:solidFill>
                    <a:schemeClr val="accent1"/>
                  </a:solidFill>
                  <a:latin typeface="微软雅黑" panose="020B0503020204020204" pitchFamily="34" charset="-122"/>
                  <a:ea typeface="微软雅黑" panose="020B0503020204020204" pitchFamily="34" charset="-122"/>
                </a:rPr>
                <a:t>～</a:t>
              </a:r>
              <a:r>
                <a:rPr lang="en-US" altLang="zh-CN" sz="1400" b="1" spc="300" dirty="0" smtClean="0">
                  <a:solidFill>
                    <a:schemeClr val="accent1"/>
                  </a:solidFill>
                  <a:latin typeface="微软雅黑" panose="020B0503020204020204" pitchFamily="34" charset="-122"/>
                  <a:ea typeface="微软雅黑" panose="020B0503020204020204" pitchFamily="34" charset="-122"/>
                </a:rPr>
                <a:t>1.2</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元提高到</a:t>
              </a:r>
              <a:r>
                <a:rPr lang="en-US" altLang="zh-CN" sz="1400" b="1" spc="300" dirty="0" smtClean="0">
                  <a:solidFill>
                    <a:schemeClr val="accent1"/>
                  </a:solidFill>
                  <a:latin typeface="微软雅黑" panose="020B0503020204020204" pitchFamily="34" charset="-122"/>
                  <a:ea typeface="微软雅黑" panose="020B0503020204020204" pitchFamily="34" charset="-122"/>
                </a:rPr>
                <a:t>2.4</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元，水污染物由原排污费每污染当量</a:t>
              </a:r>
              <a:r>
                <a:rPr lang="en-US" altLang="zh-CN" sz="1400" b="1" spc="300" dirty="0" smtClean="0">
                  <a:solidFill>
                    <a:schemeClr val="accent1"/>
                  </a:solidFill>
                  <a:latin typeface="微软雅黑" panose="020B0503020204020204" pitchFamily="34" charset="-122"/>
                  <a:ea typeface="微软雅黑" panose="020B0503020204020204" pitchFamily="34" charset="-122"/>
                </a:rPr>
                <a:t>0.7</a:t>
              </a:r>
              <a:r>
                <a:rPr lang="zh-CN" altLang="en-US" sz="1400" b="1" spc="300" dirty="0" smtClean="0">
                  <a:solidFill>
                    <a:schemeClr val="accent1"/>
                  </a:solidFill>
                  <a:latin typeface="微软雅黑" panose="020B0503020204020204" pitchFamily="34" charset="-122"/>
                  <a:ea typeface="微软雅黑" panose="020B0503020204020204" pitchFamily="34" charset="-122"/>
                </a:rPr>
                <a:t>～</a:t>
              </a:r>
              <a:r>
                <a:rPr lang="en-US" altLang="zh-CN" sz="1400" b="1" spc="300" dirty="0" smtClean="0">
                  <a:solidFill>
                    <a:schemeClr val="accent1"/>
                  </a:solidFill>
                  <a:latin typeface="微软雅黑" panose="020B0503020204020204" pitchFamily="34" charset="-122"/>
                  <a:ea typeface="微软雅黑" panose="020B0503020204020204" pitchFamily="34" charset="-122"/>
                </a:rPr>
                <a:t>1.4</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元提高到</a:t>
              </a:r>
              <a:r>
                <a:rPr lang="en-US" altLang="zh-CN" sz="1400" b="1" spc="300" dirty="0" smtClean="0">
                  <a:solidFill>
                    <a:schemeClr val="accent1"/>
                  </a:solidFill>
                  <a:latin typeface="微软雅黑" panose="020B0503020204020204" pitchFamily="34" charset="-122"/>
                  <a:ea typeface="微软雅黑" panose="020B0503020204020204" pitchFamily="34" charset="-122"/>
                </a:rPr>
                <a:t>3.0</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元，提高了</a:t>
              </a:r>
              <a:r>
                <a:rPr lang="en-US" altLang="zh-CN" sz="1400" b="1" spc="300" dirty="0" smtClean="0">
                  <a:solidFill>
                    <a:schemeClr val="accent1"/>
                  </a:solidFill>
                  <a:latin typeface="微软雅黑" panose="020B0503020204020204" pitchFamily="34" charset="-122"/>
                  <a:ea typeface="微软雅黑" panose="020B0503020204020204" pitchFamily="34" charset="-122"/>
                </a:rPr>
                <a:t>2</a:t>
              </a:r>
              <a:r>
                <a:rPr lang="zh-CN" altLang="en-US" sz="1400" b="1" spc="300" dirty="0" smtClean="0">
                  <a:solidFill>
                    <a:schemeClr val="accent1"/>
                  </a:solidFill>
                  <a:latin typeface="微软雅黑" panose="020B0503020204020204" pitchFamily="34" charset="-122"/>
                  <a:ea typeface="微软雅黑" panose="020B0503020204020204" pitchFamily="34" charset="-122"/>
                </a:rPr>
                <a:t>～</a:t>
              </a:r>
              <a:r>
                <a:rPr lang="en-US" altLang="zh-CN" sz="1400" b="1" spc="300" dirty="0" smtClean="0">
                  <a:solidFill>
                    <a:schemeClr val="accent1"/>
                  </a:solidFill>
                  <a:latin typeface="微软雅黑" panose="020B0503020204020204" pitchFamily="34" charset="-122"/>
                  <a:ea typeface="微软雅黑" panose="020B0503020204020204" pitchFamily="34" charset="-122"/>
                </a:rPr>
                <a:t>4</a:t>
              </a:r>
              <a:r>
                <a:rPr lang="zh-CN" altLang="en-US" sz="1400" b="1" spc="300" dirty="0" smtClean="0">
                  <a:solidFill>
                    <a:schemeClr val="accent1"/>
                  </a:solidFill>
                  <a:latin typeface="微软雅黑" panose="020B0503020204020204" pitchFamily="34" charset="-122"/>
                  <a:ea typeface="微软雅黑" panose="020B0503020204020204" pitchFamily="34" charset="-122"/>
                </a:rPr>
                <a:t>倍。</a:t>
              </a:r>
              <a:r>
                <a:rPr lang="en-US" altLang="zh-CN" sz="1400" b="1" spc="300" dirty="0" smtClean="0">
                  <a:solidFill>
                    <a:schemeClr val="accent1"/>
                  </a:solidFill>
                  <a:latin typeface="微软雅黑" panose="020B0503020204020204" pitchFamily="34" charset="-122"/>
                  <a:ea typeface="微软雅黑" panose="020B0503020204020204" pitchFamily="34" charset="-122"/>
                </a:rPr>
                <a:t>2013</a:t>
              </a:r>
              <a:r>
                <a:rPr lang="zh-CN" altLang="en-US" sz="1400" b="1" spc="300" dirty="0" smtClean="0">
                  <a:solidFill>
                    <a:schemeClr val="accent1"/>
                  </a:solidFill>
                  <a:latin typeface="微软雅黑" panose="020B0503020204020204" pitchFamily="34" charset="-122"/>
                  <a:ea typeface="微软雅黑" panose="020B0503020204020204" pitchFamily="34" charset="-122"/>
                </a:rPr>
                <a:t>年固废法修订后，取消了固体废物排污费，本次费改税，再次将煤矸石、尾矿、冶炼渣等固体废物纳入征收范围，分别按</a:t>
              </a:r>
              <a:r>
                <a:rPr lang="en-US" altLang="zh-CN" sz="1400" b="1" spc="300" dirty="0" smtClean="0">
                  <a:solidFill>
                    <a:schemeClr val="accent1"/>
                  </a:solidFill>
                  <a:latin typeface="微软雅黑" panose="020B0503020204020204" pitchFamily="34" charset="-122"/>
                  <a:ea typeface="微软雅黑" panose="020B0503020204020204" pitchFamily="34" charset="-122"/>
                </a:rPr>
                <a:t>5</a:t>
              </a:r>
              <a:r>
                <a:rPr lang="zh-CN" altLang="en-US" sz="1400" b="1" spc="300" dirty="0" smtClean="0">
                  <a:solidFill>
                    <a:schemeClr val="accent1"/>
                  </a:solidFill>
                  <a:latin typeface="微软雅黑" panose="020B0503020204020204" pitchFamily="34" charset="-122"/>
                  <a:ea typeface="微软雅黑" panose="020B0503020204020204" pitchFamily="34" charset="-122"/>
                </a:rPr>
                <a:t>、</a:t>
              </a:r>
              <a:r>
                <a:rPr lang="en-US" altLang="zh-CN" sz="1400" b="1" spc="300" dirty="0" smtClean="0">
                  <a:solidFill>
                    <a:schemeClr val="accent1"/>
                  </a:solidFill>
                  <a:latin typeface="微软雅黑" panose="020B0503020204020204" pitchFamily="34" charset="-122"/>
                  <a:ea typeface="微软雅黑" panose="020B0503020204020204" pitchFamily="34" charset="-122"/>
                </a:rPr>
                <a:t>15</a:t>
              </a:r>
              <a:r>
                <a:rPr lang="zh-CN" altLang="en-US" sz="1400" b="1" spc="300" dirty="0" smtClean="0">
                  <a:solidFill>
                    <a:schemeClr val="accent1"/>
                  </a:solidFill>
                  <a:latin typeface="微软雅黑" panose="020B0503020204020204" pitchFamily="34" charset="-122"/>
                  <a:ea typeface="微软雅黑" panose="020B0503020204020204" pitchFamily="34" charset="-122"/>
                </a:rPr>
                <a:t>、</a:t>
              </a:r>
              <a:r>
                <a:rPr lang="en-US" altLang="zh-CN" sz="1400" b="1" spc="300" dirty="0" smtClean="0">
                  <a:solidFill>
                    <a:schemeClr val="accent1"/>
                  </a:solidFill>
                  <a:latin typeface="微软雅黑" panose="020B0503020204020204" pitchFamily="34" charset="-122"/>
                  <a:ea typeface="微软雅黑" panose="020B0503020204020204" pitchFamily="34" charset="-122"/>
                </a:rPr>
                <a:t>25</a:t>
              </a:r>
              <a:r>
                <a:rPr lang="zh-CN" altLang="en-US" sz="1400" b="1" spc="300" dirty="0" smtClean="0">
                  <a:solidFill>
                    <a:schemeClr val="accent1"/>
                  </a:solidFill>
                  <a:latin typeface="微软雅黑" panose="020B0503020204020204" pitchFamily="34" charset="-122"/>
                  <a:ea typeface="微软雅黑" panose="020B0503020204020204" pitchFamily="34" charset="-122"/>
                </a:rPr>
                <a:t>元</a:t>
              </a:r>
              <a:r>
                <a:rPr lang="en-US" altLang="zh-CN" sz="1400" b="1" spc="300" dirty="0" smtClean="0">
                  <a:solidFill>
                    <a:schemeClr val="accent1"/>
                  </a:solidFill>
                  <a:latin typeface="微软雅黑" panose="020B0503020204020204" pitchFamily="34" charset="-122"/>
                  <a:ea typeface="微软雅黑" panose="020B0503020204020204" pitchFamily="34" charset="-122"/>
                </a:rPr>
                <a:t>/</a:t>
              </a:r>
              <a:r>
                <a:rPr lang="zh-CN" altLang="en-US" sz="1400" b="1" spc="300" dirty="0" smtClean="0">
                  <a:solidFill>
                    <a:schemeClr val="accent1"/>
                  </a:solidFill>
                  <a:latin typeface="微软雅黑" panose="020B0503020204020204" pitchFamily="34" charset="-122"/>
                  <a:ea typeface="微软雅黑" panose="020B0503020204020204" pitchFamily="34" charset="-122"/>
                </a:rPr>
                <a:t>吨征收。</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pic>
        <p:nvPicPr>
          <p:cNvPr id="54274" name="Picture 2" descr="http://p0.so.qhmsg.com/bdr/_240_/t0112c307851bb14baf.jpg"/>
          <p:cNvPicPr>
            <a:picLocks noChangeAspect="1" noChangeArrowheads="1"/>
          </p:cNvPicPr>
          <p:nvPr/>
        </p:nvPicPr>
        <p:blipFill>
          <a:blip r:embed="rId2"/>
          <a:srcRect/>
          <a:stretch>
            <a:fillRect/>
          </a:stretch>
        </p:blipFill>
        <p:spPr bwMode="auto">
          <a:xfrm>
            <a:off x="6072198" y="2143122"/>
            <a:ext cx="2809875" cy="2286000"/>
          </a:xfrm>
          <a:prstGeom prst="rect">
            <a:avLst/>
          </a:prstGeom>
          <a:noFill/>
        </p:spPr>
      </p:pic>
      <p:sp>
        <p:nvSpPr>
          <p:cNvPr id="44" name="圆角矩形 43"/>
          <p:cNvSpPr/>
          <p:nvPr/>
        </p:nvSpPr>
        <p:spPr>
          <a:xfrm>
            <a:off x="7500958" y="3735078"/>
            <a:ext cx="214314" cy="7143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12"/>
          <p:cNvGrpSpPr>
            <a:grpSpLocks/>
          </p:cNvGrpSpPr>
          <p:nvPr/>
        </p:nvGrpSpPr>
        <p:grpSpPr bwMode="auto">
          <a:xfrm>
            <a:off x="1857356" y="877558"/>
            <a:ext cx="577850" cy="574675"/>
            <a:chOff x="0" y="0"/>
            <a:chExt cx="576064" cy="576064"/>
          </a:xfrm>
        </p:grpSpPr>
        <p:sp>
          <p:nvSpPr>
            <p:cNvPr id="50" name="椭圆 7"/>
            <p:cNvSpPr>
              <a:spLocks noChangeArrowheads="1"/>
            </p:cNvSpPr>
            <p:nvPr/>
          </p:nvSpPr>
          <p:spPr bwMode="auto">
            <a:xfrm>
              <a:off x="0" y="0"/>
              <a:ext cx="576064" cy="576064"/>
            </a:xfrm>
            <a:prstGeom prst="ellipse">
              <a:avLst/>
            </a:prstGeom>
            <a:solidFill>
              <a:srgbClr val="002060"/>
            </a:solidFill>
            <a:ln w="9525">
              <a:noFill/>
              <a:round/>
              <a:headEnd/>
              <a:tailEnd/>
            </a:ln>
            <a:effectLst/>
          </p:spPr>
          <p:txBody>
            <a:bodyPr anchor="ctr"/>
            <a:lstStyle/>
            <a:p>
              <a:pPr algn="ctr"/>
              <a:endParaRPr lang="zh-CN" altLang="zh-CN">
                <a:solidFill>
                  <a:srgbClr val="FFFFFF"/>
                </a:solidFill>
                <a:latin typeface="宋体" pitchFamily="2" charset="-122"/>
                <a:sym typeface="宋体" pitchFamily="2" charset="-122"/>
              </a:endParaRPr>
            </a:p>
          </p:txBody>
        </p:sp>
        <p:sp>
          <p:nvSpPr>
            <p:cNvPr id="51" name="TextBox 8"/>
            <p:cNvSpPr>
              <a:spLocks noChangeArrowheads="1"/>
            </p:cNvSpPr>
            <p:nvPr/>
          </p:nvSpPr>
          <p:spPr bwMode="auto">
            <a:xfrm>
              <a:off x="139131" y="124882"/>
              <a:ext cx="318331" cy="370225"/>
            </a:xfrm>
            <a:prstGeom prst="rect">
              <a:avLst/>
            </a:prstGeom>
            <a:solidFill>
              <a:srgbClr val="002060"/>
            </a:solidFill>
            <a:ln w="9525">
              <a:noFill/>
              <a:miter lim="800000"/>
              <a:headEnd/>
              <a:tailEnd/>
            </a:ln>
            <a:effectLst/>
          </p:spPr>
          <p:txBody>
            <a:bodyPr wrap="none">
              <a:spAutoFit/>
            </a:bodyPr>
            <a:lstStyle/>
            <a:p>
              <a:r>
                <a:rPr lang="en-US" altLang="zh-CN" dirty="0" smtClean="0">
                  <a:solidFill>
                    <a:schemeClr val="bg1"/>
                  </a:solidFill>
                  <a:latin typeface="微软雅黑" pitchFamily="34" charset="-122"/>
                  <a:ea typeface="微软雅黑" pitchFamily="34" charset="-122"/>
                  <a:sym typeface="微软雅黑" pitchFamily="34" charset="-122"/>
                </a:rPr>
                <a:t>4</a:t>
              </a:r>
              <a:endParaRPr lang="zh-CN" altLang="en-US" dirty="0">
                <a:solidFill>
                  <a:schemeClr val="bg1"/>
                </a:solidFill>
                <a:latin typeface="微软雅黑" pitchFamily="34" charset="-122"/>
                <a:ea typeface="微软雅黑" pitchFamily="34" charset="-122"/>
                <a:sym typeface="微软雅黑" pitchFamily="34" charset="-122"/>
              </a:endParaRPr>
            </a:p>
          </p:txBody>
        </p:sp>
      </p:grpSp>
      <p:sp>
        <p:nvSpPr>
          <p:cNvPr id="52" name="TextBox 27"/>
          <p:cNvSpPr>
            <a:spLocks noChangeArrowheads="1"/>
          </p:cNvSpPr>
          <p:nvPr/>
        </p:nvSpPr>
        <p:spPr bwMode="auto">
          <a:xfrm>
            <a:off x="1224574" y="1436920"/>
            <a:ext cx="1811714" cy="369332"/>
          </a:xfrm>
          <a:prstGeom prst="rect">
            <a:avLst/>
          </a:prstGeom>
          <a:noFill/>
          <a:ln w="9525">
            <a:noFill/>
            <a:miter lim="800000"/>
            <a:headEnd/>
            <a:tailEnd/>
          </a:ln>
          <a:effectLst/>
        </p:spPr>
        <p:txBody>
          <a:bodyPr wrap="none">
            <a:spAutoFit/>
          </a:bodyPr>
          <a:lstStyle/>
          <a:p>
            <a:r>
              <a:rPr lang="zh-CN" altLang="en-US" b="1" dirty="0" smtClean="0">
                <a:solidFill>
                  <a:srgbClr val="002060"/>
                </a:solidFill>
                <a:latin typeface="微软雅黑" pitchFamily="34" charset="-122"/>
                <a:sym typeface="Verdana" pitchFamily="34" charset="0"/>
              </a:rPr>
              <a:t>提高了征收标准</a:t>
            </a:r>
            <a:endParaRPr lang="zh-CN" alt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childTnLst>
                                </p:cTn>
                              </p:par>
                              <p:par>
                                <p:cTn id="7" presetID="2" presetClass="entr" presetSubtype="1" fill="hold" nodeType="withEffect">
                                  <p:stCondLst>
                                    <p:cond delay="0"/>
                                  </p:stCondLst>
                                  <p:childTnLst>
                                    <p:set>
                                      <p:cBhvr>
                                        <p:cTn id="8" dur="1" fill="hold">
                                          <p:stCondLst>
                                            <p:cond delay="0"/>
                                          </p:stCondLst>
                                        </p:cTn>
                                        <p:tgtEl>
                                          <p:spTgt spid="52"/>
                                        </p:tgtEl>
                                        <p:attrNameLst>
                                          <p:attrName>style.visibility</p:attrName>
                                        </p:attrNameLst>
                                      </p:cBhvr>
                                      <p:to>
                                        <p:strVal val="visible"/>
                                      </p:to>
                                    </p:set>
                                    <p:anim calcmode="lin" valueType="num">
                                      <p:cBhvr additive="base">
                                        <p:cTn id="9" dur="500" fill="hold"/>
                                        <p:tgtEl>
                                          <p:spTgt spid="52"/>
                                        </p:tgtEl>
                                        <p:attrNameLst>
                                          <p:attrName>ppt_x</p:attrName>
                                        </p:attrNameLst>
                                      </p:cBhvr>
                                      <p:tavLst>
                                        <p:tav tm="0">
                                          <p:val>
                                            <p:strVal val="#ppt_x"/>
                                          </p:val>
                                        </p:tav>
                                        <p:tav tm="100000">
                                          <p:val>
                                            <p:strVal val="#ppt_x"/>
                                          </p:val>
                                        </p:tav>
                                      </p:tavLst>
                                    </p:anim>
                                    <p:anim calcmode="lin" valueType="num">
                                      <p:cBhvr additive="base">
                                        <p:cTn id="10" dur="5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8"/>
          <p:cNvCxnSpPr/>
          <p:nvPr/>
        </p:nvCxnSpPr>
        <p:spPr>
          <a:xfrm>
            <a:off x="1234199" y="805781"/>
            <a:ext cx="6002097" cy="0"/>
          </a:xfrm>
          <a:prstGeom prst="line">
            <a:avLst/>
          </a:prstGeom>
          <a:noFill/>
          <a:ln w="31750" cap="flat" cmpd="sng" algn="ctr">
            <a:solidFill>
              <a:schemeClr val="tx1">
                <a:lumMod val="50000"/>
                <a:lumOff val="50000"/>
              </a:schemeClr>
            </a:solidFill>
            <a:prstDash val="dash"/>
          </a:ln>
          <a:effectLst/>
        </p:spPr>
      </p:cxnSp>
      <p:grpSp>
        <p:nvGrpSpPr>
          <p:cNvPr id="2" name="组合 1"/>
          <p:cNvGrpSpPr/>
          <p:nvPr/>
        </p:nvGrpSpPr>
        <p:grpSpPr>
          <a:xfrm>
            <a:off x="343250" y="177431"/>
            <a:ext cx="628350" cy="628350"/>
            <a:chOff x="3955846" y="4115594"/>
            <a:chExt cx="764793" cy="764793"/>
          </a:xfrm>
        </p:grpSpPr>
        <p:grpSp>
          <p:nvGrpSpPr>
            <p:cNvPr id="3" name="组合 60"/>
            <p:cNvGrpSpPr/>
            <p:nvPr/>
          </p:nvGrpSpPr>
          <p:grpSpPr>
            <a:xfrm>
              <a:off x="3955846" y="4115594"/>
              <a:ext cx="764793" cy="764793"/>
              <a:chOff x="3832873" y="2297208"/>
              <a:chExt cx="1516550" cy="1516550"/>
            </a:xfrm>
          </p:grpSpPr>
          <p:grpSp>
            <p:nvGrpSpPr>
              <p:cNvPr id="5"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Group 9"/>
            <p:cNvGrpSpPr/>
            <p:nvPr/>
          </p:nvGrpSpPr>
          <p:grpSpPr>
            <a:xfrm>
              <a:off x="4193937" y="4408422"/>
              <a:ext cx="288608" cy="214010"/>
              <a:chOff x="4572000" y="3414713"/>
              <a:chExt cx="374651" cy="277813"/>
            </a:xfrm>
            <a:solidFill>
              <a:schemeClr val="bg1"/>
            </a:solidFill>
          </p:grpSpPr>
          <p:sp>
            <p:nvSpPr>
              <p:cNvPr id="1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13" name="矩形 12"/>
          <p:cNvSpPr/>
          <p:nvPr/>
        </p:nvSpPr>
        <p:spPr>
          <a:xfrm>
            <a:off x="1006805" y="278709"/>
            <a:ext cx="6583193" cy="398780"/>
          </a:xfrm>
          <a:prstGeom prst="rect">
            <a:avLst/>
          </a:prstGeom>
        </p:spPr>
        <p:txBody>
          <a:bodyPr wrap="square">
            <a:spAutoFit/>
          </a:bodyPr>
          <a:lstStyle/>
          <a:p>
            <a:r>
              <a:rPr lang="zh-CN" altLang="en-US" sz="2000" b="1" dirty="0" smtClean="0">
                <a:latin typeface="微软雅黑" panose="020B0503020204020204" pitchFamily="34" charset="-122"/>
                <a:ea typeface="微软雅黑" panose="020B0503020204020204" pitchFamily="34" charset="-122"/>
                <a:sym typeface="+mn-ea"/>
              </a:rPr>
              <a:t>费改税的主要内容</a:t>
            </a:r>
            <a:endParaRPr lang="zh-CN" altLang="en-US" sz="2000" b="1" dirty="0">
              <a:solidFill>
                <a:schemeClr val="tx1"/>
              </a:solidFill>
              <a:latin typeface="微软雅黑" panose="020B0503020204020204" pitchFamily="34" charset="-122"/>
              <a:ea typeface="微软雅黑" panose="020B0503020204020204" pitchFamily="34" charset="-122"/>
              <a:sym typeface="+mn-ea"/>
            </a:endParaRPr>
          </a:p>
        </p:txBody>
      </p:sp>
      <p:sp>
        <p:nvSpPr>
          <p:cNvPr id="46" name="椭圆 9"/>
          <p:cNvSpPr>
            <a:spLocks noChangeArrowheads="1"/>
          </p:cNvSpPr>
          <p:nvPr/>
        </p:nvSpPr>
        <p:spPr bwMode="auto">
          <a:xfrm>
            <a:off x="1611289" y="966567"/>
            <a:ext cx="576263" cy="577850"/>
          </a:xfrm>
          <a:prstGeom prst="ellipse">
            <a:avLst/>
          </a:prstGeom>
          <a:solidFill>
            <a:srgbClr val="0070C0"/>
          </a:solidFill>
          <a:ln w="9525">
            <a:noFill/>
            <a:round/>
            <a:headEnd/>
            <a:tailEnd/>
          </a:ln>
          <a:effectLst/>
        </p:spPr>
        <p:txBody>
          <a:bodyPr anchor="ctr"/>
          <a:lstStyle/>
          <a:p>
            <a:pPr algn="ctr"/>
            <a:r>
              <a:rPr lang="en-US" dirty="0" smtClean="0">
                <a:solidFill>
                  <a:srgbClr val="FFFFFF"/>
                </a:solidFill>
                <a:latin typeface="微软雅黑" pitchFamily="34" charset="-122"/>
                <a:ea typeface="微软雅黑" pitchFamily="34" charset="-122"/>
                <a:sym typeface="微软雅黑" pitchFamily="34" charset="-122"/>
              </a:rPr>
              <a:t>5</a:t>
            </a:r>
            <a:endParaRPr lang="zh-CN" altLang="en-US" dirty="0">
              <a:solidFill>
                <a:srgbClr val="FFFFFF"/>
              </a:solidFill>
              <a:latin typeface="微软雅黑" pitchFamily="34" charset="-122"/>
              <a:ea typeface="微软雅黑" pitchFamily="34" charset="-122"/>
              <a:sym typeface="微软雅黑" pitchFamily="34" charset="-122"/>
            </a:endParaRPr>
          </a:p>
        </p:txBody>
      </p:sp>
      <p:sp>
        <p:nvSpPr>
          <p:cNvPr id="48" name="TextBox 26"/>
          <p:cNvSpPr>
            <a:spLocks noChangeArrowheads="1"/>
          </p:cNvSpPr>
          <p:nvPr/>
        </p:nvSpPr>
        <p:spPr bwMode="auto">
          <a:xfrm>
            <a:off x="1142977" y="1578707"/>
            <a:ext cx="1571635" cy="646331"/>
          </a:xfrm>
          <a:prstGeom prst="rect">
            <a:avLst/>
          </a:prstGeom>
          <a:noFill/>
          <a:ln w="9525">
            <a:noFill/>
            <a:miter lim="800000"/>
            <a:headEnd/>
            <a:tailEnd/>
          </a:ln>
          <a:effectLst/>
        </p:spPr>
        <p:txBody>
          <a:bodyPr wrap="square">
            <a:spAutoFit/>
          </a:bodyPr>
          <a:lstStyle/>
          <a:p>
            <a:r>
              <a:rPr lang="zh-CN" altLang="en-US" b="1" dirty="0" smtClean="0">
                <a:solidFill>
                  <a:srgbClr val="0070C0"/>
                </a:solidFill>
                <a:latin typeface="微软雅黑" pitchFamily="34" charset="-122"/>
                <a:sym typeface="Verdana" pitchFamily="34" charset="0"/>
              </a:rPr>
              <a:t>制定了相应的税收优惠政策</a:t>
            </a:r>
            <a:endParaRPr lang="zh-CN" altLang="en-US" dirty="0"/>
          </a:p>
        </p:txBody>
      </p:sp>
      <p:grpSp>
        <p:nvGrpSpPr>
          <p:cNvPr id="39" name="组 34"/>
          <p:cNvGrpSpPr/>
          <p:nvPr/>
        </p:nvGrpSpPr>
        <p:grpSpPr>
          <a:xfrm>
            <a:off x="857224" y="2296476"/>
            <a:ext cx="5072098" cy="2571768"/>
            <a:chOff x="353179" y="995028"/>
            <a:chExt cx="8395285" cy="1624313"/>
          </a:xfrm>
        </p:grpSpPr>
        <p:grpSp>
          <p:nvGrpSpPr>
            <p:cNvPr id="40"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TextBox 15"/>
            <p:cNvSpPr txBox="1"/>
            <p:nvPr/>
          </p:nvSpPr>
          <p:spPr>
            <a:xfrm>
              <a:off x="590782" y="1060592"/>
              <a:ext cx="7815184" cy="1246161"/>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环保税第十三条规定纳税人排放应税大气污染物或者水污染物的浓度值低于国家和地方规定的污染物排放标准百分之三十的，减按百分之七十五征收环境保护税。纳税人排放应税大气污染物或者水污染物的浓度值低于国家和地方规定的污染物排放标准百分之五十的，减按百分之五十征收环境保护税。</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pic>
        <p:nvPicPr>
          <p:cNvPr id="55298" name="Picture 2" descr="http://p2.so.qhimgs1.com/bdr/_240_/t01797ff0880596b882.jpg"/>
          <p:cNvPicPr>
            <a:picLocks noChangeAspect="1" noChangeArrowheads="1"/>
          </p:cNvPicPr>
          <p:nvPr/>
        </p:nvPicPr>
        <p:blipFill>
          <a:blip r:embed="rId2"/>
          <a:srcRect/>
          <a:stretch>
            <a:fillRect/>
          </a:stretch>
        </p:blipFill>
        <p:spPr bwMode="auto">
          <a:xfrm>
            <a:off x="6000761" y="1676409"/>
            <a:ext cx="3000396" cy="2181225"/>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anim calcmode="lin" valueType="num">
                                      <p:cBhvr additive="base">
                                        <p:cTn id="10" dur="500" fill="hold"/>
                                        <p:tgtEl>
                                          <p:spTgt spid="48"/>
                                        </p:tgtEl>
                                        <p:attrNameLst>
                                          <p:attrName>ppt_x</p:attrName>
                                        </p:attrNameLst>
                                      </p:cBhvr>
                                      <p:tavLst>
                                        <p:tav tm="0">
                                          <p:val>
                                            <p:strVal val="#ppt_x"/>
                                          </p:val>
                                        </p:tav>
                                        <p:tav tm="100000">
                                          <p:val>
                                            <p:strVal val="#ppt_x"/>
                                          </p:val>
                                        </p:tav>
                                      </p:tavLst>
                                    </p:anim>
                                    <p:anim calcmode="lin" valueType="num">
                                      <p:cBhvr additive="base">
                                        <p:cTn id="11"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autoUpdateAnimBg="0"/>
      <p:bldP spid="48"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0" y="1347614"/>
            <a:ext cx="9144000" cy="2592288"/>
          </a:xfrm>
          <a:prstGeom prst="rect">
            <a:avLst/>
          </a:prstGeom>
          <a:solidFill>
            <a:schemeClr val="accent3">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3421390" y="1819827"/>
            <a:ext cx="5516880" cy="1198880"/>
          </a:xfrm>
          <a:prstGeom prst="rect">
            <a:avLst/>
          </a:prstGeom>
          <a:noFill/>
        </p:spPr>
        <p:txBody>
          <a:bodyPr wrap="none" rtlCol="0">
            <a:spAutoFit/>
          </a:bodyPr>
          <a:lstStyle/>
          <a:p>
            <a:pPr marL="0" lvl="1" algn="l">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第三个问题</a:t>
            </a:r>
          </a:p>
          <a:p>
            <a:pPr marL="0" lvl="1" algn="l">
              <a:lnSpc>
                <a:spcPct val="150000"/>
              </a:lnSpc>
            </a:pPr>
            <a:r>
              <a:rPr lang="zh-CN" altLang="en-US" sz="2800" b="1" dirty="0">
                <a:solidFill>
                  <a:schemeClr val="bg1"/>
                </a:solidFill>
                <a:latin typeface="微软雅黑" panose="020B0503020204020204" pitchFamily="34" charset="-122"/>
                <a:ea typeface="微软雅黑" panose="020B0503020204020204" pitchFamily="34" charset="-122"/>
              </a:rPr>
              <a:t>费改税对环保产业发展有何影响？</a:t>
            </a:r>
          </a:p>
        </p:txBody>
      </p:sp>
      <p:cxnSp>
        <p:nvCxnSpPr>
          <p:cNvPr id="13" name="直接连接符 12"/>
          <p:cNvCxnSpPr/>
          <p:nvPr/>
        </p:nvCxnSpPr>
        <p:spPr>
          <a:xfrm flipV="1">
            <a:off x="3420631" y="1635646"/>
            <a:ext cx="0" cy="1840305"/>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228994" y="3229730"/>
            <a:ext cx="902846" cy="246221"/>
          </a:xfrm>
          <a:prstGeom prst="rect">
            <a:avLst/>
          </a:prstGeom>
          <a:noFill/>
        </p:spPr>
        <p:txBody>
          <a:bodyPr wrap="square" lIns="0" tIns="0" rIns="0" bIns="0" rtlCol="0">
            <a:spAutoFit/>
          </a:bodyPr>
          <a:lstStyle/>
          <a:p>
            <a:r>
              <a:rPr lang="en-US" altLang="zh-CN" sz="1600" b="1" dirty="0">
                <a:solidFill>
                  <a:schemeClr val="bg1"/>
                </a:solidFill>
                <a:latin typeface="微软雅黑" panose="020B0503020204020204" pitchFamily="34" charset="-122"/>
                <a:ea typeface="微软雅黑" panose="020B0503020204020204" pitchFamily="34" charset="-122"/>
              </a:rPr>
              <a:t>PART 03</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6449532" y="-778843"/>
            <a:ext cx="1179281" cy="1179281"/>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41" name="组合 40"/>
          <p:cNvGrpSpPr/>
          <p:nvPr/>
        </p:nvGrpSpPr>
        <p:grpSpPr>
          <a:xfrm>
            <a:off x="4922378" y="-283851"/>
            <a:ext cx="630230" cy="630230"/>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3" name="椭圆 4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44" name="组合 43"/>
          <p:cNvGrpSpPr/>
          <p:nvPr/>
        </p:nvGrpSpPr>
        <p:grpSpPr>
          <a:xfrm>
            <a:off x="5601169" y="31265"/>
            <a:ext cx="890519" cy="89051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6" name="椭圆 4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47" name="组合 46"/>
          <p:cNvGrpSpPr/>
          <p:nvPr/>
        </p:nvGrpSpPr>
        <p:grpSpPr>
          <a:xfrm>
            <a:off x="7923670" y="-158613"/>
            <a:ext cx="685800" cy="68580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9" name="椭圆 4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50" name="组合 49"/>
          <p:cNvGrpSpPr/>
          <p:nvPr/>
        </p:nvGrpSpPr>
        <p:grpSpPr>
          <a:xfrm>
            <a:off x="766574" y="5040489"/>
            <a:ext cx="588857" cy="588857"/>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2" name="椭圆 5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53" name="组合 52"/>
          <p:cNvGrpSpPr/>
          <p:nvPr/>
        </p:nvGrpSpPr>
        <p:grpSpPr>
          <a:xfrm>
            <a:off x="3963196" y="4529853"/>
            <a:ext cx="252491" cy="252491"/>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5" name="椭圆 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56" name="组合 55"/>
          <p:cNvGrpSpPr/>
          <p:nvPr/>
        </p:nvGrpSpPr>
        <p:grpSpPr>
          <a:xfrm>
            <a:off x="3181806" y="4327052"/>
            <a:ext cx="529075" cy="529075"/>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8" name="椭圆 5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59" name="组合 58"/>
          <p:cNvGrpSpPr/>
          <p:nvPr/>
        </p:nvGrpSpPr>
        <p:grpSpPr>
          <a:xfrm>
            <a:off x="8628990" y="-1058832"/>
            <a:ext cx="1179281" cy="1179281"/>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1" name="椭圆 6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62" name="组合 61"/>
          <p:cNvGrpSpPr/>
          <p:nvPr/>
        </p:nvGrpSpPr>
        <p:grpSpPr>
          <a:xfrm>
            <a:off x="8654726" y="415647"/>
            <a:ext cx="223080" cy="22308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65" name="组合 64"/>
          <p:cNvGrpSpPr/>
          <p:nvPr/>
        </p:nvGrpSpPr>
        <p:grpSpPr>
          <a:xfrm>
            <a:off x="1943476" y="4706145"/>
            <a:ext cx="1179281" cy="1179281"/>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67" name="椭圆 66"/>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grpSp>
        <p:nvGrpSpPr>
          <p:cNvPr id="68" name="组合 67"/>
          <p:cNvGrpSpPr/>
          <p:nvPr/>
        </p:nvGrpSpPr>
        <p:grpSpPr>
          <a:xfrm>
            <a:off x="1275416" y="4606646"/>
            <a:ext cx="520192" cy="52019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0" name="椭圆 6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1" name="组合 70"/>
          <p:cNvGrpSpPr/>
          <p:nvPr/>
        </p:nvGrpSpPr>
        <p:grpSpPr>
          <a:xfrm>
            <a:off x="291130" y="4921760"/>
            <a:ext cx="316877" cy="316877"/>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3" name="椭圆 7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4" name="组合 73"/>
          <p:cNvGrpSpPr/>
          <p:nvPr/>
        </p:nvGrpSpPr>
        <p:grpSpPr>
          <a:xfrm>
            <a:off x="117164" y="4738453"/>
            <a:ext cx="158438" cy="158438"/>
            <a:chOff x="304800" y="673100"/>
            <a:chExt cx="4000500" cy="4000500"/>
          </a:xfrm>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6" name="椭圆 7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2" name="组合 1"/>
          <p:cNvGrpSpPr/>
          <p:nvPr/>
        </p:nvGrpSpPr>
        <p:grpSpPr>
          <a:xfrm>
            <a:off x="2012563" y="1753221"/>
            <a:ext cx="1197175" cy="1197175"/>
            <a:chOff x="2012563" y="1753221"/>
            <a:chExt cx="1197175" cy="1197175"/>
          </a:xfrm>
        </p:grpSpPr>
        <p:grpSp>
          <p:nvGrpSpPr>
            <p:cNvPr id="26" name="组合 25"/>
            <p:cNvGrpSpPr/>
            <p:nvPr/>
          </p:nvGrpSpPr>
          <p:grpSpPr>
            <a:xfrm>
              <a:off x="2012563" y="1753221"/>
              <a:ext cx="1197175" cy="1197175"/>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KSO_Shape"/>
            <p:cNvSpPr/>
            <p:nvPr/>
          </p:nvSpPr>
          <p:spPr bwMode="auto">
            <a:xfrm>
              <a:off x="2245299" y="2091204"/>
              <a:ext cx="759046" cy="52120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mn-lt"/>
                <a:ea typeface="+mn-ea"/>
              </a:endParaRPr>
            </a:p>
          </p:txBody>
        </p:sp>
      </p:grpSp>
    </p:spTree>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par>
                                    <p:cTn id="8" presetID="2" presetClass="entr" presetSubtype="8" accel="35000" fill="hold" nodeType="withEffect" p14:presetBounceEnd="55000">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14:bounceEnd="55000">
                                          <p:cBhvr additive="base">
                                            <p:cTn id="10" dur="1500" fill="hold"/>
                                            <p:tgtEl>
                                              <p:spTgt spid="2"/>
                                            </p:tgtEl>
                                            <p:attrNameLst>
                                              <p:attrName>ppt_x</p:attrName>
                                            </p:attrNameLst>
                                          </p:cBhvr>
                                          <p:tavLst>
                                            <p:tav tm="0">
                                              <p:val>
                                                <p:strVal val="0-#ppt_w/2"/>
                                              </p:val>
                                            </p:tav>
                                            <p:tav tm="100000">
                                              <p:val>
                                                <p:strVal val="#ppt_x"/>
                                              </p:val>
                                            </p:tav>
                                          </p:tavLst>
                                        </p:anim>
                                        <p:anim calcmode="lin" valueType="num" p14:bounceEnd="55000">
                                          <p:cBhvr additive="base">
                                            <p:cTn id="11" dur="1500" fill="hold"/>
                                            <p:tgtEl>
                                              <p:spTgt spid="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15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3" presetClass="entr" presetSubtype="528"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anim calcmode="lin" valueType="num">
                                          <p:cBhvr>
                                            <p:cTn id="32" dur="500" fill="hold"/>
                                            <p:tgtEl>
                                              <p:spTgt spid="38"/>
                                            </p:tgtEl>
                                            <p:attrNameLst>
                                              <p:attrName>ppt_x</p:attrName>
                                            </p:attrNameLst>
                                          </p:cBhvr>
                                          <p:tavLst>
                                            <p:tav tm="0">
                                              <p:val>
                                                <p:fltVal val="0.5"/>
                                              </p:val>
                                            </p:tav>
                                            <p:tav tm="100000">
                                              <p:val>
                                                <p:strVal val="#ppt_x"/>
                                              </p:val>
                                            </p:tav>
                                          </p:tavLst>
                                        </p:anim>
                                        <p:anim calcmode="lin" valueType="num">
                                          <p:cBhvr>
                                            <p:cTn id="33" dur="500" fill="hold"/>
                                            <p:tgtEl>
                                              <p:spTgt spid="38"/>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300"/>
                                      </p:stCondLst>
                                      <p:childTnLst>
                                        <p:set>
                                          <p:cBhvr>
                                            <p:cTn id="35" dur="1" fill="hold">
                                              <p:stCondLst>
                                                <p:cond delay="0"/>
                                              </p:stCondLst>
                                            </p:cTn>
                                            <p:tgtEl>
                                              <p:spTgt spid="41"/>
                                            </p:tgtEl>
                                            <p:attrNameLst>
                                              <p:attrName>style.visibility</p:attrName>
                                            </p:attrNameLst>
                                          </p:cBhvr>
                                          <p:to>
                                            <p:strVal val="visible"/>
                                          </p:to>
                                        </p:set>
                                        <p:anim calcmode="lin" valueType="num">
                                          <p:cBhvr>
                                            <p:cTn id="36" dur="500" fill="hold"/>
                                            <p:tgtEl>
                                              <p:spTgt spid="41"/>
                                            </p:tgtEl>
                                            <p:attrNameLst>
                                              <p:attrName>ppt_w</p:attrName>
                                            </p:attrNameLst>
                                          </p:cBhvr>
                                          <p:tavLst>
                                            <p:tav tm="0">
                                              <p:val>
                                                <p:fltVal val="0"/>
                                              </p:val>
                                            </p:tav>
                                            <p:tav tm="100000">
                                              <p:val>
                                                <p:strVal val="#ppt_w"/>
                                              </p:val>
                                            </p:tav>
                                          </p:tavLst>
                                        </p:anim>
                                        <p:anim calcmode="lin" valueType="num">
                                          <p:cBhvr>
                                            <p:cTn id="37" dur="500" fill="hold"/>
                                            <p:tgtEl>
                                              <p:spTgt spid="41"/>
                                            </p:tgtEl>
                                            <p:attrNameLst>
                                              <p:attrName>ppt_h</p:attrName>
                                            </p:attrNameLst>
                                          </p:cBhvr>
                                          <p:tavLst>
                                            <p:tav tm="0">
                                              <p:val>
                                                <p:fltVal val="0"/>
                                              </p:val>
                                            </p:tav>
                                            <p:tav tm="100000">
                                              <p:val>
                                                <p:strVal val="#ppt_h"/>
                                              </p:val>
                                            </p:tav>
                                          </p:tavLst>
                                        </p:anim>
                                        <p:anim calcmode="lin" valueType="num">
                                          <p:cBhvr>
                                            <p:cTn id="38" dur="500" fill="hold"/>
                                            <p:tgtEl>
                                              <p:spTgt spid="41"/>
                                            </p:tgtEl>
                                            <p:attrNameLst>
                                              <p:attrName>ppt_x</p:attrName>
                                            </p:attrNameLst>
                                          </p:cBhvr>
                                          <p:tavLst>
                                            <p:tav tm="0">
                                              <p:val>
                                                <p:fltVal val="0.5"/>
                                              </p:val>
                                            </p:tav>
                                            <p:tav tm="100000">
                                              <p:val>
                                                <p:strVal val="#ppt_x"/>
                                              </p:val>
                                            </p:tav>
                                          </p:tavLst>
                                        </p:anim>
                                        <p:anim calcmode="lin" valueType="num">
                                          <p:cBhvr>
                                            <p:cTn id="39" dur="500" fill="hold"/>
                                            <p:tgtEl>
                                              <p:spTgt spid="41"/>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70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 calcmode="lin" valueType="num">
                                          <p:cBhvr>
                                            <p:cTn id="44" dur="500" fill="hold"/>
                                            <p:tgtEl>
                                              <p:spTgt spid="44"/>
                                            </p:tgtEl>
                                            <p:attrNameLst>
                                              <p:attrName>ppt_x</p:attrName>
                                            </p:attrNameLst>
                                          </p:cBhvr>
                                          <p:tavLst>
                                            <p:tav tm="0">
                                              <p:val>
                                                <p:fltVal val="0.5"/>
                                              </p:val>
                                            </p:tav>
                                            <p:tav tm="100000">
                                              <p:val>
                                                <p:strVal val="#ppt_x"/>
                                              </p:val>
                                            </p:tav>
                                          </p:tavLst>
                                        </p:anim>
                                        <p:anim calcmode="lin" valueType="num">
                                          <p:cBhvr>
                                            <p:cTn id="45" dur="500" fill="hold"/>
                                            <p:tgtEl>
                                              <p:spTgt spid="44"/>
                                            </p:tgtEl>
                                            <p:attrNameLst>
                                              <p:attrName>ppt_y</p:attrName>
                                            </p:attrNameLst>
                                          </p:cBhvr>
                                          <p:tavLst>
                                            <p:tav tm="0">
                                              <p:val>
                                                <p:fltVal val="0.5"/>
                                              </p:val>
                                            </p:tav>
                                            <p:tav tm="100000">
                                              <p:val>
                                                <p:strVal val="#ppt_y"/>
                                              </p:val>
                                            </p:tav>
                                          </p:tavLst>
                                        </p:anim>
                                      </p:childTnLst>
                                    </p:cTn>
                                  </p:par>
                                  <p:par>
                                    <p:cTn id="46" presetID="23" presetClass="entr" presetSubtype="528" fill="hold" nodeType="with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500" fill="hold"/>
                                            <p:tgtEl>
                                              <p:spTgt spid="47"/>
                                            </p:tgtEl>
                                            <p:attrNameLst>
                                              <p:attrName>ppt_w</p:attrName>
                                            </p:attrNameLst>
                                          </p:cBhvr>
                                          <p:tavLst>
                                            <p:tav tm="0">
                                              <p:val>
                                                <p:fltVal val="0"/>
                                              </p:val>
                                            </p:tav>
                                            <p:tav tm="100000">
                                              <p:val>
                                                <p:strVal val="#ppt_w"/>
                                              </p:val>
                                            </p:tav>
                                          </p:tavLst>
                                        </p:anim>
                                        <p:anim calcmode="lin" valueType="num">
                                          <p:cBhvr>
                                            <p:cTn id="49" dur="500" fill="hold"/>
                                            <p:tgtEl>
                                              <p:spTgt spid="47"/>
                                            </p:tgtEl>
                                            <p:attrNameLst>
                                              <p:attrName>ppt_h</p:attrName>
                                            </p:attrNameLst>
                                          </p:cBhvr>
                                          <p:tavLst>
                                            <p:tav tm="0">
                                              <p:val>
                                                <p:fltVal val="0"/>
                                              </p:val>
                                            </p:tav>
                                            <p:tav tm="100000">
                                              <p:val>
                                                <p:strVal val="#ppt_h"/>
                                              </p:val>
                                            </p:tav>
                                          </p:tavLst>
                                        </p:anim>
                                        <p:anim calcmode="lin" valueType="num">
                                          <p:cBhvr>
                                            <p:cTn id="50" dur="500" fill="hold"/>
                                            <p:tgtEl>
                                              <p:spTgt spid="47"/>
                                            </p:tgtEl>
                                            <p:attrNameLst>
                                              <p:attrName>ppt_x</p:attrName>
                                            </p:attrNameLst>
                                          </p:cBhvr>
                                          <p:tavLst>
                                            <p:tav tm="0">
                                              <p:val>
                                                <p:fltVal val="0.5"/>
                                              </p:val>
                                            </p:tav>
                                            <p:tav tm="100000">
                                              <p:val>
                                                <p:strVal val="#ppt_x"/>
                                              </p:val>
                                            </p:tav>
                                          </p:tavLst>
                                        </p:anim>
                                        <p:anim calcmode="lin" valueType="num">
                                          <p:cBhvr>
                                            <p:cTn id="51" dur="500" fill="hold"/>
                                            <p:tgtEl>
                                              <p:spTgt spid="47"/>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100"/>
                                      </p:stCondLst>
                                      <p:childTnLst>
                                        <p:set>
                                          <p:cBhvr>
                                            <p:cTn id="53" dur="1" fill="hold">
                                              <p:stCondLst>
                                                <p:cond delay="0"/>
                                              </p:stCondLst>
                                            </p:cTn>
                                            <p:tgtEl>
                                              <p:spTgt spid="50"/>
                                            </p:tgtEl>
                                            <p:attrNameLst>
                                              <p:attrName>style.visibility</p:attrName>
                                            </p:attrNameLst>
                                          </p:cBhvr>
                                          <p:to>
                                            <p:strVal val="visible"/>
                                          </p:to>
                                        </p:set>
                                        <p:anim calcmode="lin" valueType="num">
                                          <p:cBhvr>
                                            <p:cTn id="54" dur="500" fill="hold"/>
                                            <p:tgtEl>
                                              <p:spTgt spid="50"/>
                                            </p:tgtEl>
                                            <p:attrNameLst>
                                              <p:attrName>ppt_w</p:attrName>
                                            </p:attrNameLst>
                                          </p:cBhvr>
                                          <p:tavLst>
                                            <p:tav tm="0">
                                              <p:val>
                                                <p:fltVal val="0"/>
                                              </p:val>
                                            </p:tav>
                                            <p:tav tm="100000">
                                              <p:val>
                                                <p:strVal val="#ppt_w"/>
                                              </p:val>
                                            </p:tav>
                                          </p:tavLst>
                                        </p:anim>
                                        <p:anim calcmode="lin" valueType="num">
                                          <p:cBhvr>
                                            <p:cTn id="55" dur="500" fill="hold"/>
                                            <p:tgtEl>
                                              <p:spTgt spid="50"/>
                                            </p:tgtEl>
                                            <p:attrNameLst>
                                              <p:attrName>ppt_h</p:attrName>
                                            </p:attrNameLst>
                                          </p:cBhvr>
                                          <p:tavLst>
                                            <p:tav tm="0">
                                              <p:val>
                                                <p:fltVal val="0"/>
                                              </p:val>
                                            </p:tav>
                                            <p:tav tm="100000">
                                              <p:val>
                                                <p:strVal val="#ppt_h"/>
                                              </p:val>
                                            </p:tav>
                                          </p:tavLst>
                                        </p:anim>
                                        <p:anim calcmode="lin" valueType="num">
                                          <p:cBhvr>
                                            <p:cTn id="56" dur="500" fill="hold"/>
                                            <p:tgtEl>
                                              <p:spTgt spid="50"/>
                                            </p:tgtEl>
                                            <p:attrNameLst>
                                              <p:attrName>ppt_x</p:attrName>
                                            </p:attrNameLst>
                                          </p:cBhvr>
                                          <p:tavLst>
                                            <p:tav tm="0">
                                              <p:val>
                                                <p:fltVal val="0.5"/>
                                              </p:val>
                                            </p:tav>
                                            <p:tav tm="100000">
                                              <p:val>
                                                <p:strVal val="#ppt_x"/>
                                              </p:val>
                                            </p:tav>
                                          </p:tavLst>
                                        </p:anim>
                                        <p:anim calcmode="lin" valueType="num">
                                          <p:cBhvr>
                                            <p:cTn id="57" dur="500" fill="hold"/>
                                            <p:tgtEl>
                                              <p:spTgt spid="50"/>
                                            </p:tgtEl>
                                            <p:attrNameLst>
                                              <p:attrName>ppt_y</p:attrName>
                                            </p:attrNameLst>
                                          </p:cBhvr>
                                          <p:tavLst>
                                            <p:tav tm="0">
                                              <p:val>
                                                <p:fltVal val="0.5"/>
                                              </p:val>
                                            </p:tav>
                                            <p:tav tm="100000">
                                              <p:val>
                                                <p:strVal val="#ppt_y"/>
                                              </p:val>
                                            </p:tav>
                                          </p:tavLst>
                                        </p:anim>
                                      </p:childTnLst>
                                    </p:cTn>
                                  </p:par>
                                  <p:par>
                                    <p:cTn id="58" presetID="23" presetClass="entr" presetSubtype="528" fill="hold" nodeType="withEffect">
                                      <p:stCondLst>
                                        <p:cond delay="600"/>
                                      </p:stCondLst>
                                      <p:childTnLst>
                                        <p:set>
                                          <p:cBhvr>
                                            <p:cTn id="59" dur="1" fill="hold">
                                              <p:stCondLst>
                                                <p:cond delay="0"/>
                                              </p:stCondLst>
                                            </p:cTn>
                                            <p:tgtEl>
                                              <p:spTgt spid="53"/>
                                            </p:tgtEl>
                                            <p:attrNameLst>
                                              <p:attrName>style.visibility</p:attrName>
                                            </p:attrNameLst>
                                          </p:cBhvr>
                                          <p:to>
                                            <p:strVal val="visible"/>
                                          </p:to>
                                        </p:set>
                                        <p:anim calcmode="lin" valueType="num">
                                          <p:cBhvr>
                                            <p:cTn id="60" dur="500" fill="hold"/>
                                            <p:tgtEl>
                                              <p:spTgt spid="53"/>
                                            </p:tgtEl>
                                            <p:attrNameLst>
                                              <p:attrName>ppt_w</p:attrName>
                                            </p:attrNameLst>
                                          </p:cBhvr>
                                          <p:tavLst>
                                            <p:tav tm="0">
                                              <p:val>
                                                <p:fltVal val="0"/>
                                              </p:val>
                                            </p:tav>
                                            <p:tav tm="100000">
                                              <p:val>
                                                <p:strVal val="#ppt_w"/>
                                              </p:val>
                                            </p:tav>
                                          </p:tavLst>
                                        </p:anim>
                                        <p:anim calcmode="lin" valueType="num">
                                          <p:cBhvr>
                                            <p:cTn id="61" dur="500" fill="hold"/>
                                            <p:tgtEl>
                                              <p:spTgt spid="53"/>
                                            </p:tgtEl>
                                            <p:attrNameLst>
                                              <p:attrName>ppt_h</p:attrName>
                                            </p:attrNameLst>
                                          </p:cBhvr>
                                          <p:tavLst>
                                            <p:tav tm="0">
                                              <p:val>
                                                <p:fltVal val="0"/>
                                              </p:val>
                                            </p:tav>
                                            <p:tav tm="100000">
                                              <p:val>
                                                <p:strVal val="#ppt_h"/>
                                              </p:val>
                                            </p:tav>
                                          </p:tavLst>
                                        </p:anim>
                                        <p:anim calcmode="lin" valueType="num">
                                          <p:cBhvr>
                                            <p:cTn id="62" dur="500" fill="hold"/>
                                            <p:tgtEl>
                                              <p:spTgt spid="53"/>
                                            </p:tgtEl>
                                            <p:attrNameLst>
                                              <p:attrName>ppt_x</p:attrName>
                                            </p:attrNameLst>
                                          </p:cBhvr>
                                          <p:tavLst>
                                            <p:tav tm="0">
                                              <p:val>
                                                <p:fltVal val="0.5"/>
                                              </p:val>
                                            </p:tav>
                                            <p:tav tm="100000">
                                              <p:val>
                                                <p:strVal val="#ppt_x"/>
                                              </p:val>
                                            </p:tav>
                                          </p:tavLst>
                                        </p:anim>
                                        <p:anim calcmode="lin" valueType="num">
                                          <p:cBhvr>
                                            <p:cTn id="63" dur="500" fill="hold"/>
                                            <p:tgtEl>
                                              <p:spTgt spid="53"/>
                                            </p:tgtEl>
                                            <p:attrNameLst>
                                              <p:attrName>ppt_y</p:attrName>
                                            </p:attrNameLst>
                                          </p:cBhvr>
                                          <p:tavLst>
                                            <p:tav tm="0">
                                              <p:val>
                                                <p:fltVal val="0.5"/>
                                              </p:val>
                                            </p:tav>
                                            <p:tav tm="100000">
                                              <p:val>
                                                <p:strVal val="#ppt_y"/>
                                              </p:val>
                                            </p:tav>
                                          </p:tavLst>
                                        </p:anim>
                                      </p:childTnLst>
                                    </p:cTn>
                                  </p:par>
                                  <p:par>
                                    <p:cTn id="64" presetID="23" presetClass="entr" presetSubtype="528" fill="hold" nodeType="withEffect">
                                      <p:stCondLst>
                                        <p:cond delay="300"/>
                                      </p:stCondLst>
                                      <p:childTnLst>
                                        <p:set>
                                          <p:cBhvr>
                                            <p:cTn id="65" dur="1" fill="hold">
                                              <p:stCondLst>
                                                <p:cond delay="0"/>
                                              </p:stCondLst>
                                            </p:cTn>
                                            <p:tgtEl>
                                              <p:spTgt spid="56"/>
                                            </p:tgtEl>
                                            <p:attrNameLst>
                                              <p:attrName>style.visibility</p:attrName>
                                            </p:attrNameLst>
                                          </p:cBhvr>
                                          <p:to>
                                            <p:strVal val="visible"/>
                                          </p:to>
                                        </p:set>
                                        <p:anim calcmode="lin" valueType="num">
                                          <p:cBhvr>
                                            <p:cTn id="66" dur="500" fill="hold"/>
                                            <p:tgtEl>
                                              <p:spTgt spid="56"/>
                                            </p:tgtEl>
                                            <p:attrNameLst>
                                              <p:attrName>ppt_w</p:attrName>
                                            </p:attrNameLst>
                                          </p:cBhvr>
                                          <p:tavLst>
                                            <p:tav tm="0">
                                              <p:val>
                                                <p:fltVal val="0"/>
                                              </p:val>
                                            </p:tav>
                                            <p:tav tm="100000">
                                              <p:val>
                                                <p:strVal val="#ppt_w"/>
                                              </p:val>
                                            </p:tav>
                                          </p:tavLst>
                                        </p:anim>
                                        <p:anim calcmode="lin" valueType="num">
                                          <p:cBhvr>
                                            <p:cTn id="67" dur="500" fill="hold"/>
                                            <p:tgtEl>
                                              <p:spTgt spid="56"/>
                                            </p:tgtEl>
                                            <p:attrNameLst>
                                              <p:attrName>ppt_h</p:attrName>
                                            </p:attrNameLst>
                                          </p:cBhvr>
                                          <p:tavLst>
                                            <p:tav tm="0">
                                              <p:val>
                                                <p:fltVal val="0"/>
                                              </p:val>
                                            </p:tav>
                                            <p:tav tm="100000">
                                              <p:val>
                                                <p:strVal val="#ppt_h"/>
                                              </p:val>
                                            </p:tav>
                                          </p:tavLst>
                                        </p:anim>
                                        <p:anim calcmode="lin" valueType="num">
                                          <p:cBhvr>
                                            <p:cTn id="68" dur="500" fill="hold"/>
                                            <p:tgtEl>
                                              <p:spTgt spid="56"/>
                                            </p:tgtEl>
                                            <p:attrNameLst>
                                              <p:attrName>ppt_x</p:attrName>
                                            </p:attrNameLst>
                                          </p:cBhvr>
                                          <p:tavLst>
                                            <p:tav tm="0">
                                              <p:val>
                                                <p:fltVal val="0.5"/>
                                              </p:val>
                                            </p:tav>
                                            <p:tav tm="100000">
                                              <p:val>
                                                <p:strVal val="#ppt_x"/>
                                              </p:val>
                                            </p:tav>
                                          </p:tavLst>
                                        </p:anim>
                                        <p:anim calcmode="lin" valueType="num">
                                          <p:cBhvr>
                                            <p:cTn id="69" dur="500" fill="hold"/>
                                            <p:tgtEl>
                                              <p:spTgt spid="56"/>
                                            </p:tgtEl>
                                            <p:attrNameLst>
                                              <p:attrName>ppt_y</p:attrName>
                                            </p:attrNameLst>
                                          </p:cBhvr>
                                          <p:tavLst>
                                            <p:tav tm="0">
                                              <p:val>
                                                <p:fltVal val="0.5"/>
                                              </p:val>
                                            </p:tav>
                                            <p:tav tm="100000">
                                              <p:val>
                                                <p:strVal val="#ppt_y"/>
                                              </p:val>
                                            </p:tav>
                                          </p:tavLst>
                                        </p:anim>
                                      </p:childTnLst>
                                    </p:cTn>
                                  </p:par>
                                  <p:par>
                                    <p:cTn id="70" presetID="23" presetClass="entr" presetSubtype="528" fill="hold" nodeType="withEffect">
                                      <p:stCondLst>
                                        <p:cond delay="300"/>
                                      </p:stCondLst>
                                      <p:childTnLst>
                                        <p:set>
                                          <p:cBhvr>
                                            <p:cTn id="71" dur="1" fill="hold">
                                              <p:stCondLst>
                                                <p:cond delay="0"/>
                                              </p:stCondLst>
                                            </p:cTn>
                                            <p:tgtEl>
                                              <p:spTgt spid="59"/>
                                            </p:tgtEl>
                                            <p:attrNameLst>
                                              <p:attrName>style.visibility</p:attrName>
                                            </p:attrNameLst>
                                          </p:cBhvr>
                                          <p:to>
                                            <p:strVal val="visible"/>
                                          </p:to>
                                        </p:set>
                                        <p:anim calcmode="lin" valueType="num">
                                          <p:cBhvr>
                                            <p:cTn id="72" dur="500" fill="hold"/>
                                            <p:tgtEl>
                                              <p:spTgt spid="59"/>
                                            </p:tgtEl>
                                            <p:attrNameLst>
                                              <p:attrName>ppt_w</p:attrName>
                                            </p:attrNameLst>
                                          </p:cBhvr>
                                          <p:tavLst>
                                            <p:tav tm="0">
                                              <p:val>
                                                <p:fltVal val="0"/>
                                              </p:val>
                                            </p:tav>
                                            <p:tav tm="100000">
                                              <p:val>
                                                <p:strVal val="#ppt_w"/>
                                              </p:val>
                                            </p:tav>
                                          </p:tavLst>
                                        </p:anim>
                                        <p:anim calcmode="lin" valueType="num">
                                          <p:cBhvr>
                                            <p:cTn id="73" dur="500" fill="hold"/>
                                            <p:tgtEl>
                                              <p:spTgt spid="59"/>
                                            </p:tgtEl>
                                            <p:attrNameLst>
                                              <p:attrName>ppt_h</p:attrName>
                                            </p:attrNameLst>
                                          </p:cBhvr>
                                          <p:tavLst>
                                            <p:tav tm="0">
                                              <p:val>
                                                <p:fltVal val="0"/>
                                              </p:val>
                                            </p:tav>
                                            <p:tav tm="100000">
                                              <p:val>
                                                <p:strVal val="#ppt_h"/>
                                              </p:val>
                                            </p:tav>
                                          </p:tavLst>
                                        </p:anim>
                                        <p:anim calcmode="lin" valueType="num">
                                          <p:cBhvr>
                                            <p:cTn id="74" dur="500" fill="hold"/>
                                            <p:tgtEl>
                                              <p:spTgt spid="59"/>
                                            </p:tgtEl>
                                            <p:attrNameLst>
                                              <p:attrName>ppt_x</p:attrName>
                                            </p:attrNameLst>
                                          </p:cBhvr>
                                          <p:tavLst>
                                            <p:tav tm="0">
                                              <p:val>
                                                <p:fltVal val="0.5"/>
                                              </p:val>
                                            </p:tav>
                                            <p:tav tm="100000">
                                              <p:val>
                                                <p:strVal val="#ppt_x"/>
                                              </p:val>
                                            </p:tav>
                                          </p:tavLst>
                                        </p:anim>
                                        <p:anim calcmode="lin" valueType="num">
                                          <p:cBhvr>
                                            <p:cTn id="75" dur="500" fill="hold"/>
                                            <p:tgtEl>
                                              <p:spTgt spid="59"/>
                                            </p:tgtEl>
                                            <p:attrNameLst>
                                              <p:attrName>ppt_y</p:attrName>
                                            </p:attrNameLst>
                                          </p:cBhvr>
                                          <p:tavLst>
                                            <p:tav tm="0">
                                              <p:val>
                                                <p:fltVal val="0.5"/>
                                              </p:val>
                                            </p:tav>
                                            <p:tav tm="100000">
                                              <p:val>
                                                <p:strVal val="#ppt_y"/>
                                              </p:val>
                                            </p:tav>
                                          </p:tavLst>
                                        </p:anim>
                                      </p:childTnLst>
                                    </p:cTn>
                                  </p:par>
                                  <p:par>
                                    <p:cTn id="76" presetID="23" presetClass="entr" presetSubtype="528" fill="hold" nodeType="withEffect">
                                      <p:stCondLst>
                                        <p:cond delay="600"/>
                                      </p:stCondLst>
                                      <p:childTnLst>
                                        <p:set>
                                          <p:cBhvr>
                                            <p:cTn id="77" dur="1" fill="hold">
                                              <p:stCondLst>
                                                <p:cond delay="0"/>
                                              </p:stCondLst>
                                            </p:cTn>
                                            <p:tgtEl>
                                              <p:spTgt spid="62"/>
                                            </p:tgtEl>
                                            <p:attrNameLst>
                                              <p:attrName>style.visibility</p:attrName>
                                            </p:attrNameLst>
                                          </p:cBhvr>
                                          <p:to>
                                            <p:strVal val="visible"/>
                                          </p:to>
                                        </p:set>
                                        <p:anim calcmode="lin" valueType="num">
                                          <p:cBhvr>
                                            <p:cTn id="78" dur="500" fill="hold"/>
                                            <p:tgtEl>
                                              <p:spTgt spid="62"/>
                                            </p:tgtEl>
                                            <p:attrNameLst>
                                              <p:attrName>ppt_w</p:attrName>
                                            </p:attrNameLst>
                                          </p:cBhvr>
                                          <p:tavLst>
                                            <p:tav tm="0">
                                              <p:val>
                                                <p:fltVal val="0"/>
                                              </p:val>
                                            </p:tav>
                                            <p:tav tm="100000">
                                              <p:val>
                                                <p:strVal val="#ppt_w"/>
                                              </p:val>
                                            </p:tav>
                                          </p:tavLst>
                                        </p:anim>
                                        <p:anim calcmode="lin" valueType="num">
                                          <p:cBhvr>
                                            <p:cTn id="79" dur="500" fill="hold"/>
                                            <p:tgtEl>
                                              <p:spTgt spid="62"/>
                                            </p:tgtEl>
                                            <p:attrNameLst>
                                              <p:attrName>ppt_h</p:attrName>
                                            </p:attrNameLst>
                                          </p:cBhvr>
                                          <p:tavLst>
                                            <p:tav tm="0">
                                              <p:val>
                                                <p:fltVal val="0"/>
                                              </p:val>
                                            </p:tav>
                                            <p:tav tm="100000">
                                              <p:val>
                                                <p:strVal val="#ppt_h"/>
                                              </p:val>
                                            </p:tav>
                                          </p:tavLst>
                                        </p:anim>
                                        <p:anim calcmode="lin" valueType="num">
                                          <p:cBhvr>
                                            <p:cTn id="80" dur="500" fill="hold"/>
                                            <p:tgtEl>
                                              <p:spTgt spid="62"/>
                                            </p:tgtEl>
                                            <p:attrNameLst>
                                              <p:attrName>ppt_x</p:attrName>
                                            </p:attrNameLst>
                                          </p:cBhvr>
                                          <p:tavLst>
                                            <p:tav tm="0">
                                              <p:val>
                                                <p:fltVal val="0.5"/>
                                              </p:val>
                                            </p:tav>
                                            <p:tav tm="100000">
                                              <p:val>
                                                <p:strVal val="#ppt_x"/>
                                              </p:val>
                                            </p:tav>
                                          </p:tavLst>
                                        </p:anim>
                                        <p:anim calcmode="lin" valueType="num">
                                          <p:cBhvr>
                                            <p:cTn id="81" dur="500" fill="hold"/>
                                            <p:tgtEl>
                                              <p:spTgt spid="62"/>
                                            </p:tgtEl>
                                            <p:attrNameLst>
                                              <p:attrName>ppt_y</p:attrName>
                                            </p:attrNameLst>
                                          </p:cBhvr>
                                          <p:tavLst>
                                            <p:tav tm="0">
                                              <p:val>
                                                <p:fltVal val="0.5"/>
                                              </p:val>
                                            </p:tav>
                                            <p:tav tm="100000">
                                              <p:val>
                                                <p:strVal val="#ppt_y"/>
                                              </p:val>
                                            </p:tav>
                                          </p:tavLst>
                                        </p:anim>
                                      </p:childTnLst>
                                    </p:cTn>
                                  </p:par>
                                  <p:par>
                                    <p:cTn id="82" presetID="23" presetClass="entr" presetSubtype="528" fill="hold" nodeType="withEffect">
                                      <p:stCondLst>
                                        <p:cond delay="600"/>
                                      </p:stCondLst>
                                      <p:childTnLst>
                                        <p:set>
                                          <p:cBhvr>
                                            <p:cTn id="83" dur="1" fill="hold">
                                              <p:stCondLst>
                                                <p:cond delay="0"/>
                                              </p:stCondLst>
                                            </p:cTn>
                                            <p:tgtEl>
                                              <p:spTgt spid="65"/>
                                            </p:tgtEl>
                                            <p:attrNameLst>
                                              <p:attrName>style.visibility</p:attrName>
                                            </p:attrNameLst>
                                          </p:cBhvr>
                                          <p:to>
                                            <p:strVal val="visible"/>
                                          </p:to>
                                        </p:set>
                                        <p:anim calcmode="lin" valueType="num">
                                          <p:cBhvr>
                                            <p:cTn id="84" dur="500" fill="hold"/>
                                            <p:tgtEl>
                                              <p:spTgt spid="65"/>
                                            </p:tgtEl>
                                            <p:attrNameLst>
                                              <p:attrName>ppt_w</p:attrName>
                                            </p:attrNameLst>
                                          </p:cBhvr>
                                          <p:tavLst>
                                            <p:tav tm="0">
                                              <p:val>
                                                <p:fltVal val="0"/>
                                              </p:val>
                                            </p:tav>
                                            <p:tav tm="100000">
                                              <p:val>
                                                <p:strVal val="#ppt_w"/>
                                              </p:val>
                                            </p:tav>
                                          </p:tavLst>
                                        </p:anim>
                                        <p:anim calcmode="lin" valueType="num">
                                          <p:cBhvr>
                                            <p:cTn id="85" dur="500" fill="hold"/>
                                            <p:tgtEl>
                                              <p:spTgt spid="65"/>
                                            </p:tgtEl>
                                            <p:attrNameLst>
                                              <p:attrName>ppt_h</p:attrName>
                                            </p:attrNameLst>
                                          </p:cBhvr>
                                          <p:tavLst>
                                            <p:tav tm="0">
                                              <p:val>
                                                <p:fltVal val="0"/>
                                              </p:val>
                                            </p:tav>
                                            <p:tav tm="100000">
                                              <p:val>
                                                <p:strVal val="#ppt_h"/>
                                              </p:val>
                                            </p:tav>
                                          </p:tavLst>
                                        </p:anim>
                                        <p:anim calcmode="lin" valueType="num">
                                          <p:cBhvr>
                                            <p:cTn id="86" dur="500" fill="hold"/>
                                            <p:tgtEl>
                                              <p:spTgt spid="65"/>
                                            </p:tgtEl>
                                            <p:attrNameLst>
                                              <p:attrName>ppt_x</p:attrName>
                                            </p:attrNameLst>
                                          </p:cBhvr>
                                          <p:tavLst>
                                            <p:tav tm="0">
                                              <p:val>
                                                <p:fltVal val="0.5"/>
                                              </p:val>
                                            </p:tav>
                                            <p:tav tm="100000">
                                              <p:val>
                                                <p:strVal val="#ppt_x"/>
                                              </p:val>
                                            </p:tav>
                                          </p:tavLst>
                                        </p:anim>
                                        <p:anim calcmode="lin" valueType="num">
                                          <p:cBhvr>
                                            <p:cTn id="87" dur="500" fill="hold"/>
                                            <p:tgtEl>
                                              <p:spTgt spid="65"/>
                                            </p:tgtEl>
                                            <p:attrNameLst>
                                              <p:attrName>ppt_y</p:attrName>
                                            </p:attrNameLst>
                                          </p:cBhvr>
                                          <p:tavLst>
                                            <p:tav tm="0">
                                              <p:val>
                                                <p:fltVal val="0.5"/>
                                              </p:val>
                                            </p:tav>
                                            <p:tav tm="100000">
                                              <p:val>
                                                <p:strVal val="#ppt_y"/>
                                              </p:val>
                                            </p:tav>
                                          </p:tavLst>
                                        </p:anim>
                                      </p:childTnLst>
                                    </p:cTn>
                                  </p:par>
                                  <p:par>
                                    <p:cTn id="88" presetID="23" presetClass="entr" presetSubtype="528" fill="hold" nodeType="withEffect">
                                      <p:stCondLst>
                                        <p:cond delay="30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 calcmode="lin" valueType="num">
                                          <p:cBhvr>
                                            <p:cTn id="92" dur="500" fill="hold"/>
                                            <p:tgtEl>
                                              <p:spTgt spid="68"/>
                                            </p:tgtEl>
                                            <p:attrNameLst>
                                              <p:attrName>ppt_x</p:attrName>
                                            </p:attrNameLst>
                                          </p:cBhvr>
                                          <p:tavLst>
                                            <p:tav tm="0">
                                              <p:val>
                                                <p:fltVal val="0.5"/>
                                              </p:val>
                                            </p:tav>
                                            <p:tav tm="100000">
                                              <p:val>
                                                <p:strVal val="#ppt_x"/>
                                              </p:val>
                                            </p:tav>
                                          </p:tavLst>
                                        </p:anim>
                                        <p:anim calcmode="lin" valueType="num">
                                          <p:cBhvr>
                                            <p:cTn id="93" dur="500" fill="hold"/>
                                            <p:tgtEl>
                                              <p:spTgt spid="68"/>
                                            </p:tgtEl>
                                            <p:attrNameLst>
                                              <p:attrName>ppt_y</p:attrName>
                                            </p:attrNameLst>
                                          </p:cBhvr>
                                          <p:tavLst>
                                            <p:tav tm="0">
                                              <p:val>
                                                <p:fltVal val="0.5"/>
                                              </p:val>
                                            </p:tav>
                                            <p:tav tm="100000">
                                              <p:val>
                                                <p:strVal val="#ppt_y"/>
                                              </p:val>
                                            </p:tav>
                                          </p:tavLst>
                                        </p:anim>
                                      </p:childTnLst>
                                    </p:cTn>
                                  </p:par>
                                  <p:par>
                                    <p:cTn id="94" presetID="23" presetClass="entr" presetSubtype="528" fill="hold" nodeType="withEffect">
                                      <p:stCondLst>
                                        <p:cond delay="600"/>
                                      </p:stCondLst>
                                      <p:childTnLst>
                                        <p:set>
                                          <p:cBhvr>
                                            <p:cTn id="95" dur="1" fill="hold">
                                              <p:stCondLst>
                                                <p:cond delay="0"/>
                                              </p:stCondLst>
                                            </p:cTn>
                                            <p:tgtEl>
                                              <p:spTgt spid="71"/>
                                            </p:tgtEl>
                                            <p:attrNameLst>
                                              <p:attrName>style.visibility</p:attrName>
                                            </p:attrNameLst>
                                          </p:cBhvr>
                                          <p:to>
                                            <p:strVal val="visible"/>
                                          </p:to>
                                        </p:set>
                                        <p:anim calcmode="lin" valueType="num">
                                          <p:cBhvr>
                                            <p:cTn id="96" dur="500" fill="hold"/>
                                            <p:tgtEl>
                                              <p:spTgt spid="71"/>
                                            </p:tgtEl>
                                            <p:attrNameLst>
                                              <p:attrName>ppt_w</p:attrName>
                                            </p:attrNameLst>
                                          </p:cBhvr>
                                          <p:tavLst>
                                            <p:tav tm="0">
                                              <p:val>
                                                <p:fltVal val="0"/>
                                              </p:val>
                                            </p:tav>
                                            <p:tav tm="100000">
                                              <p:val>
                                                <p:strVal val="#ppt_w"/>
                                              </p:val>
                                            </p:tav>
                                          </p:tavLst>
                                        </p:anim>
                                        <p:anim calcmode="lin" valueType="num">
                                          <p:cBhvr>
                                            <p:cTn id="97" dur="500" fill="hold"/>
                                            <p:tgtEl>
                                              <p:spTgt spid="71"/>
                                            </p:tgtEl>
                                            <p:attrNameLst>
                                              <p:attrName>ppt_h</p:attrName>
                                            </p:attrNameLst>
                                          </p:cBhvr>
                                          <p:tavLst>
                                            <p:tav tm="0">
                                              <p:val>
                                                <p:fltVal val="0"/>
                                              </p:val>
                                            </p:tav>
                                            <p:tav tm="100000">
                                              <p:val>
                                                <p:strVal val="#ppt_h"/>
                                              </p:val>
                                            </p:tav>
                                          </p:tavLst>
                                        </p:anim>
                                        <p:anim calcmode="lin" valueType="num">
                                          <p:cBhvr>
                                            <p:cTn id="98" dur="500" fill="hold"/>
                                            <p:tgtEl>
                                              <p:spTgt spid="71"/>
                                            </p:tgtEl>
                                            <p:attrNameLst>
                                              <p:attrName>ppt_x</p:attrName>
                                            </p:attrNameLst>
                                          </p:cBhvr>
                                          <p:tavLst>
                                            <p:tav tm="0">
                                              <p:val>
                                                <p:fltVal val="0.5"/>
                                              </p:val>
                                            </p:tav>
                                            <p:tav tm="100000">
                                              <p:val>
                                                <p:strVal val="#ppt_x"/>
                                              </p:val>
                                            </p:tav>
                                          </p:tavLst>
                                        </p:anim>
                                        <p:anim calcmode="lin" valueType="num">
                                          <p:cBhvr>
                                            <p:cTn id="99" dur="500" fill="hold"/>
                                            <p:tgtEl>
                                              <p:spTgt spid="71"/>
                                            </p:tgtEl>
                                            <p:attrNameLst>
                                              <p:attrName>ppt_y</p:attrName>
                                            </p:attrNameLst>
                                          </p:cBhvr>
                                          <p:tavLst>
                                            <p:tav tm="0">
                                              <p:val>
                                                <p:fltVal val="0.5"/>
                                              </p:val>
                                            </p:tav>
                                            <p:tav tm="100000">
                                              <p:val>
                                                <p:strVal val="#ppt_y"/>
                                              </p:val>
                                            </p:tav>
                                          </p:tavLst>
                                        </p:anim>
                                      </p:childTnLst>
                                    </p:cTn>
                                  </p:par>
                                  <p:par>
                                    <p:cTn id="100" presetID="23" presetClass="entr" presetSubtype="528" fill="hold" nodeType="withEffect">
                                      <p:stCondLst>
                                        <p:cond delay="600"/>
                                      </p:stCondLst>
                                      <p:childTnLst>
                                        <p:set>
                                          <p:cBhvr>
                                            <p:cTn id="101" dur="1" fill="hold">
                                              <p:stCondLst>
                                                <p:cond delay="0"/>
                                              </p:stCondLst>
                                            </p:cTn>
                                            <p:tgtEl>
                                              <p:spTgt spid="74"/>
                                            </p:tgtEl>
                                            <p:attrNameLst>
                                              <p:attrName>style.visibility</p:attrName>
                                            </p:attrNameLst>
                                          </p:cBhvr>
                                          <p:to>
                                            <p:strVal val="visible"/>
                                          </p:to>
                                        </p:set>
                                        <p:anim calcmode="lin" valueType="num">
                                          <p:cBhvr>
                                            <p:cTn id="102" dur="500" fill="hold"/>
                                            <p:tgtEl>
                                              <p:spTgt spid="74"/>
                                            </p:tgtEl>
                                            <p:attrNameLst>
                                              <p:attrName>ppt_w</p:attrName>
                                            </p:attrNameLst>
                                          </p:cBhvr>
                                          <p:tavLst>
                                            <p:tav tm="0">
                                              <p:val>
                                                <p:fltVal val="0"/>
                                              </p:val>
                                            </p:tav>
                                            <p:tav tm="100000">
                                              <p:val>
                                                <p:strVal val="#ppt_w"/>
                                              </p:val>
                                            </p:tav>
                                          </p:tavLst>
                                        </p:anim>
                                        <p:anim calcmode="lin" valueType="num">
                                          <p:cBhvr>
                                            <p:cTn id="103" dur="500" fill="hold"/>
                                            <p:tgtEl>
                                              <p:spTgt spid="74"/>
                                            </p:tgtEl>
                                            <p:attrNameLst>
                                              <p:attrName>ppt_h</p:attrName>
                                            </p:attrNameLst>
                                          </p:cBhvr>
                                          <p:tavLst>
                                            <p:tav tm="0">
                                              <p:val>
                                                <p:fltVal val="0"/>
                                              </p:val>
                                            </p:tav>
                                            <p:tav tm="100000">
                                              <p:val>
                                                <p:strVal val="#ppt_h"/>
                                              </p:val>
                                            </p:tav>
                                          </p:tavLst>
                                        </p:anim>
                                        <p:anim calcmode="lin" valueType="num">
                                          <p:cBhvr>
                                            <p:cTn id="104" dur="500" fill="hold"/>
                                            <p:tgtEl>
                                              <p:spTgt spid="74"/>
                                            </p:tgtEl>
                                            <p:attrNameLst>
                                              <p:attrName>ppt_x</p:attrName>
                                            </p:attrNameLst>
                                          </p:cBhvr>
                                          <p:tavLst>
                                            <p:tav tm="0">
                                              <p:val>
                                                <p:fltVal val="0.5"/>
                                              </p:val>
                                            </p:tav>
                                            <p:tav tm="100000">
                                              <p:val>
                                                <p:strVal val="#ppt_x"/>
                                              </p:val>
                                            </p:tav>
                                          </p:tavLst>
                                        </p:anim>
                                        <p:anim calcmode="lin" valueType="num">
                                          <p:cBhvr>
                                            <p:cTn id="105" dur="500" fill="hold"/>
                                            <p:tgtEl>
                                              <p:spTgt spid="74"/>
                                            </p:tgtEl>
                                            <p:attrNameLst>
                                              <p:attrName>ppt_y</p:attrName>
                                            </p:attrNameLst>
                                          </p:cBhvr>
                                          <p:tavLst>
                                            <p:tav tm="0">
                                              <p:val>
                                                <p:fltVal val="0.5"/>
                                              </p:val>
                                            </p:tav>
                                            <p:tav tm="100000">
                                              <p:val>
                                                <p:strVal val="#ppt_y"/>
                                              </p:val>
                                            </p:tav>
                                          </p:tavLst>
                                        </p:anim>
                                      </p:childTnLst>
                                    </p:cTn>
                                  </p:par>
                                  <p:par>
                                    <p:cTn id="106" presetID="26" presetClass="emph" presetSubtype="0" repeatCount="3000" fill="hold" nodeType="withEffect">
                                      <p:stCondLst>
                                        <p:cond delay="600"/>
                                      </p:stCondLst>
                                      <p:childTnLst>
                                        <p:animEffect transition="out" filter="fade">
                                          <p:cBhvr>
                                            <p:cTn id="107" dur="500" tmFilter="0, 0; .2, .5; .8, .5; 1, 0"/>
                                            <p:tgtEl>
                                              <p:spTgt spid="38"/>
                                            </p:tgtEl>
                                          </p:cBhvr>
                                        </p:animEffect>
                                        <p:animScale>
                                          <p:cBhvr>
                                            <p:cTn id="108" dur="250" autoRev="1" fill="hold"/>
                                            <p:tgtEl>
                                              <p:spTgt spid="38"/>
                                            </p:tgtEl>
                                          </p:cBhvr>
                                          <p:by x="105000" y="105000"/>
                                        </p:animScale>
                                      </p:childTnLst>
                                    </p:cTn>
                                  </p:par>
                                  <p:par>
                                    <p:cTn id="109" presetID="26" presetClass="emph" presetSubtype="0" repeatCount="3000" fill="hold" nodeType="withEffect">
                                      <p:stCondLst>
                                        <p:cond delay="710"/>
                                      </p:stCondLst>
                                      <p:childTnLst>
                                        <p:animEffect transition="out" filter="fade">
                                          <p:cBhvr>
                                            <p:cTn id="110" dur="500" tmFilter="0, 0; .2, .5; .8, .5; 1, 0"/>
                                            <p:tgtEl>
                                              <p:spTgt spid="59"/>
                                            </p:tgtEl>
                                          </p:cBhvr>
                                        </p:animEffect>
                                        <p:animScale>
                                          <p:cBhvr>
                                            <p:cTn id="111" dur="250" autoRev="1" fill="hold"/>
                                            <p:tgtEl>
                                              <p:spTgt spid="59"/>
                                            </p:tgtEl>
                                          </p:cBhvr>
                                          <p:by x="105000" y="105000"/>
                                        </p:animScale>
                                      </p:childTnLst>
                                    </p:cTn>
                                  </p:par>
                                  <p:par>
                                    <p:cTn id="112" presetID="26" presetClass="emph" presetSubtype="0" repeatCount="3000" fill="hold" nodeType="withEffect">
                                      <p:stCondLst>
                                        <p:cond delay="410"/>
                                      </p:stCondLst>
                                      <p:childTnLst>
                                        <p:animEffect transition="out" filter="fade">
                                          <p:cBhvr>
                                            <p:cTn id="113" dur="500" tmFilter="0, 0; .2, .5; .8, .5; 1, 0"/>
                                            <p:tgtEl>
                                              <p:spTgt spid="65"/>
                                            </p:tgtEl>
                                          </p:cBhvr>
                                        </p:animEffect>
                                        <p:animScale>
                                          <p:cBhvr>
                                            <p:cTn id="114" dur="250" autoRev="1" fill="hold"/>
                                            <p:tgtEl>
                                              <p:spTgt spid="65"/>
                                            </p:tgtEl>
                                          </p:cBhvr>
                                          <p:by x="105000" y="105000"/>
                                        </p:animScale>
                                      </p:childTnLst>
                                    </p:cTn>
                                  </p:par>
                                  <p:par>
                                    <p:cTn id="115" presetID="26" presetClass="emph" presetSubtype="0" repeatCount="3000" fill="hold" nodeType="withEffect">
                                      <p:stCondLst>
                                        <p:cond delay="810"/>
                                      </p:stCondLst>
                                      <p:childTnLst>
                                        <p:animEffect transition="out" filter="fade">
                                          <p:cBhvr>
                                            <p:cTn id="116" dur="500" tmFilter="0, 0; .2, .5; .8, .5; 1, 0"/>
                                            <p:tgtEl>
                                              <p:spTgt spid="68"/>
                                            </p:tgtEl>
                                          </p:cBhvr>
                                        </p:animEffect>
                                        <p:animScale>
                                          <p:cBhvr>
                                            <p:cTn id="117" dur="250" autoRev="1" fill="hold"/>
                                            <p:tgtEl>
                                              <p:spTgt spid="6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12" grpId="0"/>
          <p:bldP spid="1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500"/>
                                            <p:tgtEl>
                                              <p:spTgt spid="24"/>
                                            </p:tgtEl>
                                          </p:cBhvr>
                                        </p:animEffect>
                                      </p:childTnLst>
                                    </p:cTn>
                                  </p:par>
                                  <p:par>
                                    <p:cTn id="8" presetID="2" presetClass="entr" presetSubtype="8" accel="35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1500" fill="hold"/>
                                            <p:tgtEl>
                                              <p:spTgt spid="2"/>
                                            </p:tgtEl>
                                            <p:attrNameLst>
                                              <p:attrName>ppt_x</p:attrName>
                                            </p:attrNameLst>
                                          </p:cBhvr>
                                          <p:tavLst>
                                            <p:tav tm="0">
                                              <p:val>
                                                <p:strVal val="0-#ppt_w/2"/>
                                              </p:val>
                                            </p:tav>
                                            <p:tav tm="100000">
                                              <p:val>
                                                <p:strVal val="#ppt_x"/>
                                              </p:val>
                                            </p:tav>
                                          </p:tavLst>
                                        </p:anim>
                                        <p:anim calcmode="lin" valueType="num">
                                          <p:cBhvr additive="base">
                                            <p:cTn id="11" dur="1500" fill="hold"/>
                                            <p:tgtEl>
                                              <p:spTgt spid="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15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3" presetClass="entr" presetSubtype="528"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anim calcmode="lin" valueType="num">
                                          <p:cBhvr>
                                            <p:cTn id="32" dur="500" fill="hold"/>
                                            <p:tgtEl>
                                              <p:spTgt spid="38"/>
                                            </p:tgtEl>
                                            <p:attrNameLst>
                                              <p:attrName>ppt_x</p:attrName>
                                            </p:attrNameLst>
                                          </p:cBhvr>
                                          <p:tavLst>
                                            <p:tav tm="0">
                                              <p:val>
                                                <p:fltVal val="0.5"/>
                                              </p:val>
                                            </p:tav>
                                            <p:tav tm="100000">
                                              <p:val>
                                                <p:strVal val="#ppt_x"/>
                                              </p:val>
                                            </p:tav>
                                          </p:tavLst>
                                        </p:anim>
                                        <p:anim calcmode="lin" valueType="num">
                                          <p:cBhvr>
                                            <p:cTn id="33" dur="500" fill="hold"/>
                                            <p:tgtEl>
                                              <p:spTgt spid="38"/>
                                            </p:tgtEl>
                                            <p:attrNameLst>
                                              <p:attrName>ppt_y</p:attrName>
                                            </p:attrNameLst>
                                          </p:cBhvr>
                                          <p:tavLst>
                                            <p:tav tm="0">
                                              <p:val>
                                                <p:fltVal val="0.5"/>
                                              </p:val>
                                            </p:tav>
                                            <p:tav tm="100000">
                                              <p:val>
                                                <p:strVal val="#ppt_y"/>
                                              </p:val>
                                            </p:tav>
                                          </p:tavLst>
                                        </p:anim>
                                      </p:childTnLst>
                                    </p:cTn>
                                  </p:par>
                                  <p:par>
                                    <p:cTn id="34" presetID="23" presetClass="entr" presetSubtype="528" fill="hold" nodeType="withEffect">
                                      <p:stCondLst>
                                        <p:cond delay="300"/>
                                      </p:stCondLst>
                                      <p:childTnLst>
                                        <p:set>
                                          <p:cBhvr>
                                            <p:cTn id="35" dur="1" fill="hold">
                                              <p:stCondLst>
                                                <p:cond delay="0"/>
                                              </p:stCondLst>
                                            </p:cTn>
                                            <p:tgtEl>
                                              <p:spTgt spid="41"/>
                                            </p:tgtEl>
                                            <p:attrNameLst>
                                              <p:attrName>style.visibility</p:attrName>
                                            </p:attrNameLst>
                                          </p:cBhvr>
                                          <p:to>
                                            <p:strVal val="visible"/>
                                          </p:to>
                                        </p:set>
                                        <p:anim calcmode="lin" valueType="num">
                                          <p:cBhvr>
                                            <p:cTn id="36" dur="500" fill="hold"/>
                                            <p:tgtEl>
                                              <p:spTgt spid="41"/>
                                            </p:tgtEl>
                                            <p:attrNameLst>
                                              <p:attrName>ppt_w</p:attrName>
                                            </p:attrNameLst>
                                          </p:cBhvr>
                                          <p:tavLst>
                                            <p:tav tm="0">
                                              <p:val>
                                                <p:fltVal val="0"/>
                                              </p:val>
                                            </p:tav>
                                            <p:tav tm="100000">
                                              <p:val>
                                                <p:strVal val="#ppt_w"/>
                                              </p:val>
                                            </p:tav>
                                          </p:tavLst>
                                        </p:anim>
                                        <p:anim calcmode="lin" valueType="num">
                                          <p:cBhvr>
                                            <p:cTn id="37" dur="500" fill="hold"/>
                                            <p:tgtEl>
                                              <p:spTgt spid="41"/>
                                            </p:tgtEl>
                                            <p:attrNameLst>
                                              <p:attrName>ppt_h</p:attrName>
                                            </p:attrNameLst>
                                          </p:cBhvr>
                                          <p:tavLst>
                                            <p:tav tm="0">
                                              <p:val>
                                                <p:fltVal val="0"/>
                                              </p:val>
                                            </p:tav>
                                            <p:tav tm="100000">
                                              <p:val>
                                                <p:strVal val="#ppt_h"/>
                                              </p:val>
                                            </p:tav>
                                          </p:tavLst>
                                        </p:anim>
                                        <p:anim calcmode="lin" valueType="num">
                                          <p:cBhvr>
                                            <p:cTn id="38" dur="500" fill="hold"/>
                                            <p:tgtEl>
                                              <p:spTgt spid="41"/>
                                            </p:tgtEl>
                                            <p:attrNameLst>
                                              <p:attrName>ppt_x</p:attrName>
                                            </p:attrNameLst>
                                          </p:cBhvr>
                                          <p:tavLst>
                                            <p:tav tm="0">
                                              <p:val>
                                                <p:fltVal val="0.5"/>
                                              </p:val>
                                            </p:tav>
                                            <p:tav tm="100000">
                                              <p:val>
                                                <p:strVal val="#ppt_x"/>
                                              </p:val>
                                            </p:tav>
                                          </p:tavLst>
                                        </p:anim>
                                        <p:anim calcmode="lin" valueType="num">
                                          <p:cBhvr>
                                            <p:cTn id="39" dur="500" fill="hold"/>
                                            <p:tgtEl>
                                              <p:spTgt spid="41"/>
                                            </p:tgtEl>
                                            <p:attrNameLst>
                                              <p:attrName>ppt_y</p:attrName>
                                            </p:attrNameLst>
                                          </p:cBhvr>
                                          <p:tavLst>
                                            <p:tav tm="0">
                                              <p:val>
                                                <p:fltVal val="0.5"/>
                                              </p:val>
                                            </p:tav>
                                            <p:tav tm="100000">
                                              <p:val>
                                                <p:strVal val="#ppt_y"/>
                                              </p:val>
                                            </p:tav>
                                          </p:tavLst>
                                        </p:anim>
                                      </p:childTnLst>
                                    </p:cTn>
                                  </p:par>
                                  <p:par>
                                    <p:cTn id="40" presetID="23" presetClass="entr" presetSubtype="528" fill="hold" nodeType="withEffect">
                                      <p:stCondLst>
                                        <p:cond delay="70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 calcmode="lin" valueType="num">
                                          <p:cBhvr>
                                            <p:cTn id="44" dur="500" fill="hold"/>
                                            <p:tgtEl>
                                              <p:spTgt spid="44"/>
                                            </p:tgtEl>
                                            <p:attrNameLst>
                                              <p:attrName>ppt_x</p:attrName>
                                            </p:attrNameLst>
                                          </p:cBhvr>
                                          <p:tavLst>
                                            <p:tav tm="0">
                                              <p:val>
                                                <p:fltVal val="0.5"/>
                                              </p:val>
                                            </p:tav>
                                            <p:tav tm="100000">
                                              <p:val>
                                                <p:strVal val="#ppt_x"/>
                                              </p:val>
                                            </p:tav>
                                          </p:tavLst>
                                        </p:anim>
                                        <p:anim calcmode="lin" valueType="num">
                                          <p:cBhvr>
                                            <p:cTn id="45" dur="500" fill="hold"/>
                                            <p:tgtEl>
                                              <p:spTgt spid="44"/>
                                            </p:tgtEl>
                                            <p:attrNameLst>
                                              <p:attrName>ppt_y</p:attrName>
                                            </p:attrNameLst>
                                          </p:cBhvr>
                                          <p:tavLst>
                                            <p:tav tm="0">
                                              <p:val>
                                                <p:fltVal val="0.5"/>
                                              </p:val>
                                            </p:tav>
                                            <p:tav tm="100000">
                                              <p:val>
                                                <p:strVal val="#ppt_y"/>
                                              </p:val>
                                            </p:tav>
                                          </p:tavLst>
                                        </p:anim>
                                      </p:childTnLst>
                                    </p:cTn>
                                  </p:par>
                                  <p:par>
                                    <p:cTn id="46" presetID="23" presetClass="entr" presetSubtype="528" fill="hold" nodeType="withEffect">
                                      <p:stCondLst>
                                        <p:cond delay="300"/>
                                      </p:stCondLst>
                                      <p:childTnLst>
                                        <p:set>
                                          <p:cBhvr>
                                            <p:cTn id="47" dur="1" fill="hold">
                                              <p:stCondLst>
                                                <p:cond delay="0"/>
                                              </p:stCondLst>
                                            </p:cTn>
                                            <p:tgtEl>
                                              <p:spTgt spid="47"/>
                                            </p:tgtEl>
                                            <p:attrNameLst>
                                              <p:attrName>style.visibility</p:attrName>
                                            </p:attrNameLst>
                                          </p:cBhvr>
                                          <p:to>
                                            <p:strVal val="visible"/>
                                          </p:to>
                                        </p:set>
                                        <p:anim calcmode="lin" valueType="num">
                                          <p:cBhvr>
                                            <p:cTn id="48" dur="500" fill="hold"/>
                                            <p:tgtEl>
                                              <p:spTgt spid="47"/>
                                            </p:tgtEl>
                                            <p:attrNameLst>
                                              <p:attrName>ppt_w</p:attrName>
                                            </p:attrNameLst>
                                          </p:cBhvr>
                                          <p:tavLst>
                                            <p:tav tm="0">
                                              <p:val>
                                                <p:fltVal val="0"/>
                                              </p:val>
                                            </p:tav>
                                            <p:tav tm="100000">
                                              <p:val>
                                                <p:strVal val="#ppt_w"/>
                                              </p:val>
                                            </p:tav>
                                          </p:tavLst>
                                        </p:anim>
                                        <p:anim calcmode="lin" valueType="num">
                                          <p:cBhvr>
                                            <p:cTn id="49" dur="500" fill="hold"/>
                                            <p:tgtEl>
                                              <p:spTgt spid="47"/>
                                            </p:tgtEl>
                                            <p:attrNameLst>
                                              <p:attrName>ppt_h</p:attrName>
                                            </p:attrNameLst>
                                          </p:cBhvr>
                                          <p:tavLst>
                                            <p:tav tm="0">
                                              <p:val>
                                                <p:fltVal val="0"/>
                                              </p:val>
                                            </p:tav>
                                            <p:tav tm="100000">
                                              <p:val>
                                                <p:strVal val="#ppt_h"/>
                                              </p:val>
                                            </p:tav>
                                          </p:tavLst>
                                        </p:anim>
                                        <p:anim calcmode="lin" valueType="num">
                                          <p:cBhvr>
                                            <p:cTn id="50" dur="500" fill="hold"/>
                                            <p:tgtEl>
                                              <p:spTgt spid="47"/>
                                            </p:tgtEl>
                                            <p:attrNameLst>
                                              <p:attrName>ppt_x</p:attrName>
                                            </p:attrNameLst>
                                          </p:cBhvr>
                                          <p:tavLst>
                                            <p:tav tm="0">
                                              <p:val>
                                                <p:fltVal val="0.5"/>
                                              </p:val>
                                            </p:tav>
                                            <p:tav tm="100000">
                                              <p:val>
                                                <p:strVal val="#ppt_x"/>
                                              </p:val>
                                            </p:tav>
                                          </p:tavLst>
                                        </p:anim>
                                        <p:anim calcmode="lin" valueType="num">
                                          <p:cBhvr>
                                            <p:cTn id="51" dur="500" fill="hold"/>
                                            <p:tgtEl>
                                              <p:spTgt spid="47"/>
                                            </p:tgtEl>
                                            <p:attrNameLst>
                                              <p:attrName>ppt_y</p:attrName>
                                            </p:attrNameLst>
                                          </p:cBhvr>
                                          <p:tavLst>
                                            <p:tav tm="0">
                                              <p:val>
                                                <p:fltVal val="0.5"/>
                                              </p:val>
                                            </p:tav>
                                            <p:tav tm="100000">
                                              <p:val>
                                                <p:strVal val="#ppt_y"/>
                                              </p:val>
                                            </p:tav>
                                          </p:tavLst>
                                        </p:anim>
                                      </p:childTnLst>
                                    </p:cTn>
                                  </p:par>
                                  <p:par>
                                    <p:cTn id="52" presetID="23" presetClass="entr" presetSubtype="528" fill="hold" nodeType="withEffect">
                                      <p:stCondLst>
                                        <p:cond delay="100"/>
                                      </p:stCondLst>
                                      <p:childTnLst>
                                        <p:set>
                                          <p:cBhvr>
                                            <p:cTn id="53" dur="1" fill="hold">
                                              <p:stCondLst>
                                                <p:cond delay="0"/>
                                              </p:stCondLst>
                                            </p:cTn>
                                            <p:tgtEl>
                                              <p:spTgt spid="50"/>
                                            </p:tgtEl>
                                            <p:attrNameLst>
                                              <p:attrName>style.visibility</p:attrName>
                                            </p:attrNameLst>
                                          </p:cBhvr>
                                          <p:to>
                                            <p:strVal val="visible"/>
                                          </p:to>
                                        </p:set>
                                        <p:anim calcmode="lin" valueType="num">
                                          <p:cBhvr>
                                            <p:cTn id="54" dur="500" fill="hold"/>
                                            <p:tgtEl>
                                              <p:spTgt spid="50"/>
                                            </p:tgtEl>
                                            <p:attrNameLst>
                                              <p:attrName>ppt_w</p:attrName>
                                            </p:attrNameLst>
                                          </p:cBhvr>
                                          <p:tavLst>
                                            <p:tav tm="0">
                                              <p:val>
                                                <p:fltVal val="0"/>
                                              </p:val>
                                            </p:tav>
                                            <p:tav tm="100000">
                                              <p:val>
                                                <p:strVal val="#ppt_w"/>
                                              </p:val>
                                            </p:tav>
                                          </p:tavLst>
                                        </p:anim>
                                        <p:anim calcmode="lin" valueType="num">
                                          <p:cBhvr>
                                            <p:cTn id="55" dur="500" fill="hold"/>
                                            <p:tgtEl>
                                              <p:spTgt spid="50"/>
                                            </p:tgtEl>
                                            <p:attrNameLst>
                                              <p:attrName>ppt_h</p:attrName>
                                            </p:attrNameLst>
                                          </p:cBhvr>
                                          <p:tavLst>
                                            <p:tav tm="0">
                                              <p:val>
                                                <p:fltVal val="0"/>
                                              </p:val>
                                            </p:tav>
                                            <p:tav tm="100000">
                                              <p:val>
                                                <p:strVal val="#ppt_h"/>
                                              </p:val>
                                            </p:tav>
                                          </p:tavLst>
                                        </p:anim>
                                        <p:anim calcmode="lin" valueType="num">
                                          <p:cBhvr>
                                            <p:cTn id="56" dur="500" fill="hold"/>
                                            <p:tgtEl>
                                              <p:spTgt spid="50"/>
                                            </p:tgtEl>
                                            <p:attrNameLst>
                                              <p:attrName>ppt_x</p:attrName>
                                            </p:attrNameLst>
                                          </p:cBhvr>
                                          <p:tavLst>
                                            <p:tav tm="0">
                                              <p:val>
                                                <p:fltVal val="0.5"/>
                                              </p:val>
                                            </p:tav>
                                            <p:tav tm="100000">
                                              <p:val>
                                                <p:strVal val="#ppt_x"/>
                                              </p:val>
                                            </p:tav>
                                          </p:tavLst>
                                        </p:anim>
                                        <p:anim calcmode="lin" valueType="num">
                                          <p:cBhvr>
                                            <p:cTn id="57" dur="500" fill="hold"/>
                                            <p:tgtEl>
                                              <p:spTgt spid="50"/>
                                            </p:tgtEl>
                                            <p:attrNameLst>
                                              <p:attrName>ppt_y</p:attrName>
                                            </p:attrNameLst>
                                          </p:cBhvr>
                                          <p:tavLst>
                                            <p:tav tm="0">
                                              <p:val>
                                                <p:fltVal val="0.5"/>
                                              </p:val>
                                            </p:tav>
                                            <p:tav tm="100000">
                                              <p:val>
                                                <p:strVal val="#ppt_y"/>
                                              </p:val>
                                            </p:tav>
                                          </p:tavLst>
                                        </p:anim>
                                      </p:childTnLst>
                                    </p:cTn>
                                  </p:par>
                                  <p:par>
                                    <p:cTn id="58" presetID="23" presetClass="entr" presetSubtype="528" fill="hold" nodeType="withEffect">
                                      <p:stCondLst>
                                        <p:cond delay="600"/>
                                      </p:stCondLst>
                                      <p:childTnLst>
                                        <p:set>
                                          <p:cBhvr>
                                            <p:cTn id="59" dur="1" fill="hold">
                                              <p:stCondLst>
                                                <p:cond delay="0"/>
                                              </p:stCondLst>
                                            </p:cTn>
                                            <p:tgtEl>
                                              <p:spTgt spid="53"/>
                                            </p:tgtEl>
                                            <p:attrNameLst>
                                              <p:attrName>style.visibility</p:attrName>
                                            </p:attrNameLst>
                                          </p:cBhvr>
                                          <p:to>
                                            <p:strVal val="visible"/>
                                          </p:to>
                                        </p:set>
                                        <p:anim calcmode="lin" valueType="num">
                                          <p:cBhvr>
                                            <p:cTn id="60" dur="500" fill="hold"/>
                                            <p:tgtEl>
                                              <p:spTgt spid="53"/>
                                            </p:tgtEl>
                                            <p:attrNameLst>
                                              <p:attrName>ppt_w</p:attrName>
                                            </p:attrNameLst>
                                          </p:cBhvr>
                                          <p:tavLst>
                                            <p:tav tm="0">
                                              <p:val>
                                                <p:fltVal val="0"/>
                                              </p:val>
                                            </p:tav>
                                            <p:tav tm="100000">
                                              <p:val>
                                                <p:strVal val="#ppt_w"/>
                                              </p:val>
                                            </p:tav>
                                          </p:tavLst>
                                        </p:anim>
                                        <p:anim calcmode="lin" valueType="num">
                                          <p:cBhvr>
                                            <p:cTn id="61" dur="500" fill="hold"/>
                                            <p:tgtEl>
                                              <p:spTgt spid="53"/>
                                            </p:tgtEl>
                                            <p:attrNameLst>
                                              <p:attrName>ppt_h</p:attrName>
                                            </p:attrNameLst>
                                          </p:cBhvr>
                                          <p:tavLst>
                                            <p:tav tm="0">
                                              <p:val>
                                                <p:fltVal val="0"/>
                                              </p:val>
                                            </p:tav>
                                            <p:tav tm="100000">
                                              <p:val>
                                                <p:strVal val="#ppt_h"/>
                                              </p:val>
                                            </p:tav>
                                          </p:tavLst>
                                        </p:anim>
                                        <p:anim calcmode="lin" valueType="num">
                                          <p:cBhvr>
                                            <p:cTn id="62" dur="500" fill="hold"/>
                                            <p:tgtEl>
                                              <p:spTgt spid="53"/>
                                            </p:tgtEl>
                                            <p:attrNameLst>
                                              <p:attrName>ppt_x</p:attrName>
                                            </p:attrNameLst>
                                          </p:cBhvr>
                                          <p:tavLst>
                                            <p:tav tm="0">
                                              <p:val>
                                                <p:fltVal val="0.5"/>
                                              </p:val>
                                            </p:tav>
                                            <p:tav tm="100000">
                                              <p:val>
                                                <p:strVal val="#ppt_x"/>
                                              </p:val>
                                            </p:tav>
                                          </p:tavLst>
                                        </p:anim>
                                        <p:anim calcmode="lin" valueType="num">
                                          <p:cBhvr>
                                            <p:cTn id="63" dur="500" fill="hold"/>
                                            <p:tgtEl>
                                              <p:spTgt spid="53"/>
                                            </p:tgtEl>
                                            <p:attrNameLst>
                                              <p:attrName>ppt_y</p:attrName>
                                            </p:attrNameLst>
                                          </p:cBhvr>
                                          <p:tavLst>
                                            <p:tav tm="0">
                                              <p:val>
                                                <p:fltVal val="0.5"/>
                                              </p:val>
                                            </p:tav>
                                            <p:tav tm="100000">
                                              <p:val>
                                                <p:strVal val="#ppt_y"/>
                                              </p:val>
                                            </p:tav>
                                          </p:tavLst>
                                        </p:anim>
                                      </p:childTnLst>
                                    </p:cTn>
                                  </p:par>
                                  <p:par>
                                    <p:cTn id="64" presetID="23" presetClass="entr" presetSubtype="528" fill="hold" nodeType="withEffect">
                                      <p:stCondLst>
                                        <p:cond delay="300"/>
                                      </p:stCondLst>
                                      <p:childTnLst>
                                        <p:set>
                                          <p:cBhvr>
                                            <p:cTn id="65" dur="1" fill="hold">
                                              <p:stCondLst>
                                                <p:cond delay="0"/>
                                              </p:stCondLst>
                                            </p:cTn>
                                            <p:tgtEl>
                                              <p:spTgt spid="56"/>
                                            </p:tgtEl>
                                            <p:attrNameLst>
                                              <p:attrName>style.visibility</p:attrName>
                                            </p:attrNameLst>
                                          </p:cBhvr>
                                          <p:to>
                                            <p:strVal val="visible"/>
                                          </p:to>
                                        </p:set>
                                        <p:anim calcmode="lin" valueType="num">
                                          <p:cBhvr>
                                            <p:cTn id="66" dur="500" fill="hold"/>
                                            <p:tgtEl>
                                              <p:spTgt spid="56"/>
                                            </p:tgtEl>
                                            <p:attrNameLst>
                                              <p:attrName>ppt_w</p:attrName>
                                            </p:attrNameLst>
                                          </p:cBhvr>
                                          <p:tavLst>
                                            <p:tav tm="0">
                                              <p:val>
                                                <p:fltVal val="0"/>
                                              </p:val>
                                            </p:tav>
                                            <p:tav tm="100000">
                                              <p:val>
                                                <p:strVal val="#ppt_w"/>
                                              </p:val>
                                            </p:tav>
                                          </p:tavLst>
                                        </p:anim>
                                        <p:anim calcmode="lin" valueType="num">
                                          <p:cBhvr>
                                            <p:cTn id="67" dur="500" fill="hold"/>
                                            <p:tgtEl>
                                              <p:spTgt spid="56"/>
                                            </p:tgtEl>
                                            <p:attrNameLst>
                                              <p:attrName>ppt_h</p:attrName>
                                            </p:attrNameLst>
                                          </p:cBhvr>
                                          <p:tavLst>
                                            <p:tav tm="0">
                                              <p:val>
                                                <p:fltVal val="0"/>
                                              </p:val>
                                            </p:tav>
                                            <p:tav tm="100000">
                                              <p:val>
                                                <p:strVal val="#ppt_h"/>
                                              </p:val>
                                            </p:tav>
                                          </p:tavLst>
                                        </p:anim>
                                        <p:anim calcmode="lin" valueType="num">
                                          <p:cBhvr>
                                            <p:cTn id="68" dur="500" fill="hold"/>
                                            <p:tgtEl>
                                              <p:spTgt spid="56"/>
                                            </p:tgtEl>
                                            <p:attrNameLst>
                                              <p:attrName>ppt_x</p:attrName>
                                            </p:attrNameLst>
                                          </p:cBhvr>
                                          <p:tavLst>
                                            <p:tav tm="0">
                                              <p:val>
                                                <p:fltVal val="0.5"/>
                                              </p:val>
                                            </p:tav>
                                            <p:tav tm="100000">
                                              <p:val>
                                                <p:strVal val="#ppt_x"/>
                                              </p:val>
                                            </p:tav>
                                          </p:tavLst>
                                        </p:anim>
                                        <p:anim calcmode="lin" valueType="num">
                                          <p:cBhvr>
                                            <p:cTn id="69" dur="500" fill="hold"/>
                                            <p:tgtEl>
                                              <p:spTgt spid="56"/>
                                            </p:tgtEl>
                                            <p:attrNameLst>
                                              <p:attrName>ppt_y</p:attrName>
                                            </p:attrNameLst>
                                          </p:cBhvr>
                                          <p:tavLst>
                                            <p:tav tm="0">
                                              <p:val>
                                                <p:fltVal val="0.5"/>
                                              </p:val>
                                            </p:tav>
                                            <p:tav tm="100000">
                                              <p:val>
                                                <p:strVal val="#ppt_y"/>
                                              </p:val>
                                            </p:tav>
                                          </p:tavLst>
                                        </p:anim>
                                      </p:childTnLst>
                                    </p:cTn>
                                  </p:par>
                                  <p:par>
                                    <p:cTn id="70" presetID="23" presetClass="entr" presetSubtype="528" fill="hold" nodeType="withEffect">
                                      <p:stCondLst>
                                        <p:cond delay="300"/>
                                      </p:stCondLst>
                                      <p:childTnLst>
                                        <p:set>
                                          <p:cBhvr>
                                            <p:cTn id="71" dur="1" fill="hold">
                                              <p:stCondLst>
                                                <p:cond delay="0"/>
                                              </p:stCondLst>
                                            </p:cTn>
                                            <p:tgtEl>
                                              <p:spTgt spid="59"/>
                                            </p:tgtEl>
                                            <p:attrNameLst>
                                              <p:attrName>style.visibility</p:attrName>
                                            </p:attrNameLst>
                                          </p:cBhvr>
                                          <p:to>
                                            <p:strVal val="visible"/>
                                          </p:to>
                                        </p:set>
                                        <p:anim calcmode="lin" valueType="num">
                                          <p:cBhvr>
                                            <p:cTn id="72" dur="500" fill="hold"/>
                                            <p:tgtEl>
                                              <p:spTgt spid="59"/>
                                            </p:tgtEl>
                                            <p:attrNameLst>
                                              <p:attrName>ppt_w</p:attrName>
                                            </p:attrNameLst>
                                          </p:cBhvr>
                                          <p:tavLst>
                                            <p:tav tm="0">
                                              <p:val>
                                                <p:fltVal val="0"/>
                                              </p:val>
                                            </p:tav>
                                            <p:tav tm="100000">
                                              <p:val>
                                                <p:strVal val="#ppt_w"/>
                                              </p:val>
                                            </p:tav>
                                          </p:tavLst>
                                        </p:anim>
                                        <p:anim calcmode="lin" valueType="num">
                                          <p:cBhvr>
                                            <p:cTn id="73" dur="500" fill="hold"/>
                                            <p:tgtEl>
                                              <p:spTgt spid="59"/>
                                            </p:tgtEl>
                                            <p:attrNameLst>
                                              <p:attrName>ppt_h</p:attrName>
                                            </p:attrNameLst>
                                          </p:cBhvr>
                                          <p:tavLst>
                                            <p:tav tm="0">
                                              <p:val>
                                                <p:fltVal val="0"/>
                                              </p:val>
                                            </p:tav>
                                            <p:tav tm="100000">
                                              <p:val>
                                                <p:strVal val="#ppt_h"/>
                                              </p:val>
                                            </p:tav>
                                          </p:tavLst>
                                        </p:anim>
                                        <p:anim calcmode="lin" valueType="num">
                                          <p:cBhvr>
                                            <p:cTn id="74" dur="500" fill="hold"/>
                                            <p:tgtEl>
                                              <p:spTgt spid="59"/>
                                            </p:tgtEl>
                                            <p:attrNameLst>
                                              <p:attrName>ppt_x</p:attrName>
                                            </p:attrNameLst>
                                          </p:cBhvr>
                                          <p:tavLst>
                                            <p:tav tm="0">
                                              <p:val>
                                                <p:fltVal val="0.5"/>
                                              </p:val>
                                            </p:tav>
                                            <p:tav tm="100000">
                                              <p:val>
                                                <p:strVal val="#ppt_x"/>
                                              </p:val>
                                            </p:tav>
                                          </p:tavLst>
                                        </p:anim>
                                        <p:anim calcmode="lin" valueType="num">
                                          <p:cBhvr>
                                            <p:cTn id="75" dur="500" fill="hold"/>
                                            <p:tgtEl>
                                              <p:spTgt spid="59"/>
                                            </p:tgtEl>
                                            <p:attrNameLst>
                                              <p:attrName>ppt_y</p:attrName>
                                            </p:attrNameLst>
                                          </p:cBhvr>
                                          <p:tavLst>
                                            <p:tav tm="0">
                                              <p:val>
                                                <p:fltVal val="0.5"/>
                                              </p:val>
                                            </p:tav>
                                            <p:tav tm="100000">
                                              <p:val>
                                                <p:strVal val="#ppt_y"/>
                                              </p:val>
                                            </p:tav>
                                          </p:tavLst>
                                        </p:anim>
                                      </p:childTnLst>
                                    </p:cTn>
                                  </p:par>
                                  <p:par>
                                    <p:cTn id="76" presetID="23" presetClass="entr" presetSubtype="528" fill="hold" nodeType="withEffect">
                                      <p:stCondLst>
                                        <p:cond delay="600"/>
                                      </p:stCondLst>
                                      <p:childTnLst>
                                        <p:set>
                                          <p:cBhvr>
                                            <p:cTn id="77" dur="1" fill="hold">
                                              <p:stCondLst>
                                                <p:cond delay="0"/>
                                              </p:stCondLst>
                                            </p:cTn>
                                            <p:tgtEl>
                                              <p:spTgt spid="62"/>
                                            </p:tgtEl>
                                            <p:attrNameLst>
                                              <p:attrName>style.visibility</p:attrName>
                                            </p:attrNameLst>
                                          </p:cBhvr>
                                          <p:to>
                                            <p:strVal val="visible"/>
                                          </p:to>
                                        </p:set>
                                        <p:anim calcmode="lin" valueType="num">
                                          <p:cBhvr>
                                            <p:cTn id="78" dur="500" fill="hold"/>
                                            <p:tgtEl>
                                              <p:spTgt spid="62"/>
                                            </p:tgtEl>
                                            <p:attrNameLst>
                                              <p:attrName>ppt_w</p:attrName>
                                            </p:attrNameLst>
                                          </p:cBhvr>
                                          <p:tavLst>
                                            <p:tav tm="0">
                                              <p:val>
                                                <p:fltVal val="0"/>
                                              </p:val>
                                            </p:tav>
                                            <p:tav tm="100000">
                                              <p:val>
                                                <p:strVal val="#ppt_w"/>
                                              </p:val>
                                            </p:tav>
                                          </p:tavLst>
                                        </p:anim>
                                        <p:anim calcmode="lin" valueType="num">
                                          <p:cBhvr>
                                            <p:cTn id="79" dur="500" fill="hold"/>
                                            <p:tgtEl>
                                              <p:spTgt spid="62"/>
                                            </p:tgtEl>
                                            <p:attrNameLst>
                                              <p:attrName>ppt_h</p:attrName>
                                            </p:attrNameLst>
                                          </p:cBhvr>
                                          <p:tavLst>
                                            <p:tav tm="0">
                                              <p:val>
                                                <p:fltVal val="0"/>
                                              </p:val>
                                            </p:tav>
                                            <p:tav tm="100000">
                                              <p:val>
                                                <p:strVal val="#ppt_h"/>
                                              </p:val>
                                            </p:tav>
                                          </p:tavLst>
                                        </p:anim>
                                        <p:anim calcmode="lin" valueType="num">
                                          <p:cBhvr>
                                            <p:cTn id="80" dur="500" fill="hold"/>
                                            <p:tgtEl>
                                              <p:spTgt spid="62"/>
                                            </p:tgtEl>
                                            <p:attrNameLst>
                                              <p:attrName>ppt_x</p:attrName>
                                            </p:attrNameLst>
                                          </p:cBhvr>
                                          <p:tavLst>
                                            <p:tav tm="0">
                                              <p:val>
                                                <p:fltVal val="0.5"/>
                                              </p:val>
                                            </p:tav>
                                            <p:tav tm="100000">
                                              <p:val>
                                                <p:strVal val="#ppt_x"/>
                                              </p:val>
                                            </p:tav>
                                          </p:tavLst>
                                        </p:anim>
                                        <p:anim calcmode="lin" valueType="num">
                                          <p:cBhvr>
                                            <p:cTn id="81" dur="500" fill="hold"/>
                                            <p:tgtEl>
                                              <p:spTgt spid="62"/>
                                            </p:tgtEl>
                                            <p:attrNameLst>
                                              <p:attrName>ppt_y</p:attrName>
                                            </p:attrNameLst>
                                          </p:cBhvr>
                                          <p:tavLst>
                                            <p:tav tm="0">
                                              <p:val>
                                                <p:fltVal val="0.5"/>
                                              </p:val>
                                            </p:tav>
                                            <p:tav tm="100000">
                                              <p:val>
                                                <p:strVal val="#ppt_y"/>
                                              </p:val>
                                            </p:tav>
                                          </p:tavLst>
                                        </p:anim>
                                      </p:childTnLst>
                                    </p:cTn>
                                  </p:par>
                                  <p:par>
                                    <p:cTn id="82" presetID="23" presetClass="entr" presetSubtype="528" fill="hold" nodeType="withEffect">
                                      <p:stCondLst>
                                        <p:cond delay="600"/>
                                      </p:stCondLst>
                                      <p:childTnLst>
                                        <p:set>
                                          <p:cBhvr>
                                            <p:cTn id="83" dur="1" fill="hold">
                                              <p:stCondLst>
                                                <p:cond delay="0"/>
                                              </p:stCondLst>
                                            </p:cTn>
                                            <p:tgtEl>
                                              <p:spTgt spid="65"/>
                                            </p:tgtEl>
                                            <p:attrNameLst>
                                              <p:attrName>style.visibility</p:attrName>
                                            </p:attrNameLst>
                                          </p:cBhvr>
                                          <p:to>
                                            <p:strVal val="visible"/>
                                          </p:to>
                                        </p:set>
                                        <p:anim calcmode="lin" valueType="num">
                                          <p:cBhvr>
                                            <p:cTn id="84" dur="500" fill="hold"/>
                                            <p:tgtEl>
                                              <p:spTgt spid="65"/>
                                            </p:tgtEl>
                                            <p:attrNameLst>
                                              <p:attrName>ppt_w</p:attrName>
                                            </p:attrNameLst>
                                          </p:cBhvr>
                                          <p:tavLst>
                                            <p:tav tm="0">
                                              <p:val>
                                                <p:fltVal val="0"/>
                                              </p:val>
                                            </p:tav>
                                            <p:tav tm="100000">
                                              <p:val>
                                                <p:strVal val="#ppt_w"/>
                                              </p:val>
                                            </p:tav>
                                          </p:tavLst>
                                        </p:anim>
                                        <p:anim calcmode="lin" valueType="num">
                                          <p:cBhvr>
                                            <p:cTn id="85" dur="500" fill="hold"/>
                                            <p:tgtEl>
                                              <p:spTgt spid="65"/>
                                            </p:tgtEl>
                                            <p:attrNameLst>
                                              <p:attrName>ppt_h</p:attrName>
                                            </p:attrNameLst>
                                          </p:cBhvr>
                                          <p:tavLst>
                                            <p:tav tm="0">
                                              <p:val>
                                                <p:fltVal val="0"/>
                                              </p:val>
                                            </p:tav>
                                            <p:tav tm="100000">
                                              <p:val>
                                                <p:strVal val="#ppt_h"/>
                                              </p:val>
                                            </p:tav>
                                          </p:tavLst>
                                        </p:anim>
                                        <p:anim calcmode="lin" valueType="num">
                                          <p:cBhvr>
                                            <p:cTn id="86" dur="500" fill="hold"/>
                                            <p:tgtEl>
                                              <p:spTgt spid="65"/>
                                            </p:tgtEl>
                                            <p:attrNameLst>
                                              <p:attrName>ppt_x</p:attrName>
                                            </p:attrNameLst>
                                          </p:cBhvr>
                                          <p:tavLst>
                                            <p:tav tm="0">
                                              <p:val>
                                                <p:fltVal val="0.5"/>
                                              </p:val>
                                            </p:tav>
                                            <p:tav tm="100000">
                                              <p:val>
                                                <p:strVal val="#ppt_x"/>
                                              </p:val>
                                            </p:tav>
                                          </p:tavLst>
                                        </p:anim>
                                        <p:anim calcmode="lin" valueType="num">
                                          <p:cBhvr>
                                            <p:cTn id="87" dur="500" fill="hold"/>
                                            <p:tgtEl>
                                              <p:spTgt spid="65"/>
                                            </p:tgtEl>
                                            <p:attrNameLst>
                                              <p:attrName>ppt_y</p:attrName>
                                            </p:attrNameLst>
                                          </p:cBhvr>
                                          <p:tavLst>
                                            <p:tav tm="0">
                                              <p:val>
                                                <p:fltVal val="0.5"/>
                                              </p:val>
                                            </p:tav>
                                            <p:tav tm="100000">
                                              <p:val>
                                                <p:strVal val="#ppt_y"/>
                                              </p:val>
                                            </p:tav>
                                          </p:tavLst>
                                        </p:anim>
                                      </p:childTnLst>
                                    </p:cTn>
                                  </p:par>
                                  <p:par>
                                    <p:cTn id="88" presetID="23" presetClass="entr" presetSubtype="528" fill="hold" nodeType="withEffect">
                                      <p:stCondLst>
                                        <p:cond delay="30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 calcmode="lin" valueType="num">
                                          <p:cBhvr>
                                            <p:cTn id="92" dur="500" fill="hold"/>
                                            <p:tgtEl>
                                              <p:spTgt spid="68"/>
                                            </p:tgtEl>
                                            <p:attrNameLst>
                                              <p:attrName>ppt_x</p:attrName>
                                            </p:attrNameLst>
                                          </p:cBhvr>
                                          <p:tavLst>
                                            <p:tav tm="0">
                                              <p:val>
                                                <p:fltVal val="0.5"/>
                                              </p:val>
                                            </p:tav>
                                            <p:tav tm="100000">
                                              <p:val>
                                                <p:strVal val="#ppt_x"/>
                                              </p:val>
                                            </p:tav>
                                          </p:tavLst>
                                        </p:anim>
                                        <p:anim calcmode="lin" valueType="num">
                                          <p:cBhvr>
                                            <p:cTn id="93" dur="500" fill="hold"/>
                                            <p:tgtEl>
                                              <p:spTgt spid="68"/>
                                            </p:tgtEl>
                                            <p:attrNameLst>
                                              <p:attrName>ppt_y</p:attrName>
                                            </p:attrNameLst>
                                          </p:cBhvr>
                                          <p:tavLst>
                                            <p:tav tm="0">
                                              <p:val>
                                                <p:fltVal val="0.5"/>
                                              </p:val>
                                            </p:tav>
                                            <p:tav tm="100000">
                                              <p:val>
                                                <p:strVal val="#ppt_y"/>
                                              </p:val>
                                            </p:tav>
                                          </p:tavLst>
                                        </p:anim>
                                      </p:childTnLst>
                                    </p:cTn>
                                  </p:par>
                                  <p:par>
                                    <p:cTn id="94" presetID="23" presetClass="entr" presetSubtype="528" fill="hold" nodeType="withEffect">
                                      <p:stCondLst>
                                        <p:cond delay="600"/>
                                      </p:stCondLst>
                                      <p:childTnLst>
                                        <p:set>
                                          <p:cBhvr>
                                            <p:cTn id="95" dur="1" fill="hold">
                                              <p:stCondLst>
                                                <p:cond delay="0"/>
                                              </p:stCondLst>
                                            </p:cTn>
                                            <p:tgtEl>
                                              <p:spTgt spid="71"/>
                                            </p:tgtEl>
                                            <p:attrNameLst>
                                              <p:attrName>style.visibility</p:attrName>
                                            </p:attrNameLst>
                                          </p:cBhvr>
                                          <p:to>
                                            <p:strVal val="visible"/>
                                          </p:to>
                                        </p:set>
                                        <p:anim calcmode="lin" valueType="num">
                                          <p:cBhvr>
                                            <p:cTn id="96" dur="500" fill="hold"/>
                                            <p:tgtEl>
                                              <p:spTgt spid="71"/>
                                            </p:tgtEl>
                                            <p:attrNameLst>
                                              <p:attrName>ppt_w</p:attrName>
                                            </p:attrNameLst>
                                          </p:cBhvr>
                                          <p:tavLst>
                                            <p:tav tm="0">
                                              <p:val>
                                                <p:fltVal val="0"/>
                                              </p:val>
                                            </p:tav>
                                            <p:tav tm="100000">
                                              <p:val>
                                                <p:strVal val="#ppt_w"/>
                                              </p:val>
                                            </p:tav>
                                          </p:tavLst>
                                        </p:anim>
                                        <p:anim calcmode="lin" valueType="num">
                                          <p:cBhvr>
                                            <p:cTn id="97" dur="500" fill="hold"/>
                                            <p:tgtEl>
                                              <p:spTgt spid="71"/>
                                            </p:tgtEl>
                                            <p:attrNameLst>
                                              <p:attrName>ppt_h</p:attrName>
                                            </p:attrNameLst>
                                          </p:cBhvr>
                                          <p:tavLst>
                                            <p:tav tm="0">
                                              <p:val>
                                                <p:fltVal val="0"/>
                                              </p:val>
                                            </p:tav>
                                            <p:tav tm="100000">
                                              <p:val>
                                                <p:strVal val="#ppt_h"/>
                                              </p:val>
                                            </p:tav>
                                          </p:tavLst>
                                        </p:anim>
                                        <p:anim calcmode="lin" valueType="num">
                                          <p:cBhvr>
                                            <p:cTn id="98" dur="500" fill="hold"/>
                                            <p:tgtEl>
                                              <p:spTgt spid="71"/>
                                            </p:tgtEl>
                                            <p:attrNameLst>
                                              <p:attrName>ppt_x</p:attrName>
                                            </p:attrNameLst>
                                          </p:cBhvr>
                                          <p:tavLst>
                                            <p:tav tm="0">
                                              <p:val>
                                                <p:fltVal val="0.5"/>
                                              </p:val>
                                            </p:tav>
                                            <p:tav tm="100000">
                                              <p:val>
                                                <p:strVal val="#ppt_x"/>
                                              </p:val>
                                            </p:tav>
                                          </p:tavLst>
                                        </p:anim>
                                        <p:anim calcmode="lin" valueType="num">
                                          <p:cBhvr>
                                            <p:cTn id="99" dur="500" fill="hold"/>
                                            <p:tgtEl>
                                              <p:spTgt spid="71"/>
                                            </p:tgtEl>
                                            <p:attrNameLst>
                                              <p:attrName>ppt_y</p:attrName>
                                            </p:attrNameLst>
                                          </p:cBhvr>
                                          <p:tavLst>
                                            <p:tav tm="0">
                                              <p:val>
                                                <p:fltVal val="0.5"/>
                                              </p:val>
                                            </p:tav>
                                            <p:tav tm="100000">
                                              <p:val>
                                                <p:strVal val="#ppt_y"/>
                                              </p:val>
                                            </p:tav>
                                          </p:tavLst>
                                        </p:anim>
                                      </p:childTnLst>
                                    </p:cTn>
                                  </p:par>
                                  <p:par>
                                    <p:cTn id="100" presetID="23" presetClass="entr" presetSubtype="528" fill="hold" nodeType="withEffect">
                                      <p:stCondLst>
                                        <p:cond delay="600"/>
                                      </p:stCondLst>
                                      <p:childTnLst>
                                        <p:set>
                                          <p:cBhvr>
                                            <p:cTn id="101" dur="1" fill="hold">
                                              <p:stCondLst>
                                                <p:cond delay="0"/>
                                              </p:stCondLst>
                                            </p:cTn>
                                            <p:tgtEl>
                                              <p:spTgt spid="74"/>
                                            </p:tgtEl>
                                            <p:attrNameLst>
                                              <p:attrName>style.visibility</p:attrName>
                                            </p:attrNameLst>
                                          </p:cBhvr>
                                          <p:to>
                                            <p:strVal val="visible"/>
                                          </p:to>
                                        </p:set>
                                        <p:anim calcmode="lin" valueType="num">
                                          <p:cBhvr>
                                            <p:cTn id="102" dur="500" fill="hold"/>
                                            <p:tgtEl>
                                              <p:spTgt spid="74"/>
                                            </p:tgtEl>
                                            <p:attrNameLst>
                                              <p:attrName>ppt_w</p:attrName>
                                            </p:attrNameLst>
                                          </p:cBhvr>
                                          <p:tavLst>
                                            <p:tav tm="0">
                                              <p:val>
                                                <p:fltVal val="0"/>
                                              </p:val>
                                            </p:tav>
                                            <p:tav tm="100000">
                                              <p:val>
                                                <p:strVal val="#ppt_w"/>
                                              </p:val>
                                            </p:tav>
                                          </p:tavLst>
                                        </p:anim>
                                        <p:anim calcmode="lin" valueType="num">
                                          <p:cBhvr>
                                            <p:cTn id="103" dur="500" fill="hold"/>
                                            <p:tgtEl>
                                              <p:spTgt spid="74"/>
                                            </p:tgtEl>
                                            <p:attrNameLst>
                                              <p:attrName>ppt_h</p:attrName>
                                            </p:attrNameLst>
                                          </p:cBhvr>
                                          <p:tavLst>
                                            <p:tav tm="0">
                                              <p:val>
                                                <p:fltVal val="0"/>
                                              </p:val>
                                            </p:tav>
                                            <p:tav tm="100000">
                                              <p:val>
                                                <p:strVal val="#ppt_h"/>
                                              </p:val>
                                            </p:tav>
                                          </p:tavLst>
                                        </p:anim>
                                        <p:anim calcmode="lin" valueType="num">
                                          <p:cBhvr>
                                            <p:cTn id="104" dur="500" fill="hold"/>
                                            <p:tgtEl>
                                              <p:spTgt spid="74"/>
                                            </p:tgtEl>
                                            <p:attrNameLst>
                                              <p:attrName>ppt_x</p:attrName>
                                            </p:attrNameLst>
                                          </p:cBhvr>
                                          <p:tavLst>
                                            <p:tav tm="0">
                                              <p:val>
                                                <p:fltVal val="0.5"/>
                                              </p:val>
                                            </p:tav>
                                            <p:tav tm="100000">
                                              <p:val>
                                                <p:strVal val="#ppt_x"/>
                                              </p:val>
                                            </p:tav>
                                          </p:tavLst>
                                        </p:anim>
                                        <p:anim calcmode="lin" valueType="num">
                                          <p:cBhvr>
                                            <p:cTn id="105" dur="500" fill="hold"/>
                                            <p:tgtEl>
                                              <p:spTgt spid="74"/>
                                            </p:tgtEl>
                                            <p:attrNameLst>
                                              <p:attrName>ppt_y</p:attrName>
                                            </p:attrNameLst>
                                          </p:cBhvr>
                                          <p:tavLst>
                                            <p:tav tm="0">
                                              <p:val>
                                                <p:fltVal val="0.5"/>
                                              </p:val>
                                            </p:tav>
                                            <p:tav tm="100000">
                                              <p:val>
                                                <p:strVal val="#ppt_y"/>
                                              </p:val>
                                            </p:tav>
                                          </p:tavLst>
                                        </p:anim>
                                      </p:childTnLst>
                                    </p:cTn>
                                  </p:par>
                                  <p:par>
                                    <p:cTn id="106" presetID="26" presetClass="emph" presetSubtype="0" repeatCount="3000" fill="hold" nodeType="withEffect">
                                      <p:stCondLst>
                                        <p:cond delay="600"/>
                                      </p:stCondLst>
                                      <p:childTnLst>
                                        <p:animEffect transition="out" filter="fade">
                                          <p:cBhvr>
                                            <p:cTn id="107" dur="500" tmFilter="0, 0; .2, .5; .8, .5; 1, 0"/>
                                            <p:tgtEl>
                                              <p:spTgt spid="38"/>
                                            </p:tgtEl>
                                          </p:cBhvr>
                                        </p:animEffect>
                                        <p:animScale>
                                          <p:cBhvr>
                                            <p:cTn id="108" dur="250" autoRev="1" fill="hold"/>
                                            <p:tgtEl>
                                              <p:spTgt spid="38"/>
                                            </p:tgtEl>
                                          </p:cBhvr>
                                          <p:by x="105000" y="105000"/>
                                        </p:animScale>
                                      </p:childTnLst>
                                    </p:cTn>
                                  </p:par>
                                  <p:par>
                                    <p:cTn id="109" presetID="26" presetClass="emph" presetSubtype="0" repeatCount="3000" fill="hold" nodeType="withEffect">
                                      <p:stCondLst>
                                        <p:cond delay="710"/>
                                      </p:stCondLst>
                                      <p:childTnLst>
                                        <p:animEffect transition="out" filter="fade">
                                          <p:cBhvr>
                                            <p:cTn id="110" dur="500" tmFilter="0, 0; .2, .5; .8, .5; 1, 0"/>
                                            <p:tgtEl>
                                              <p:spTgt spid="59"/>
                                            </p:tgtEl>
                                          </p:cBhvr>
                                        </p:animEffect>
                                        <p:animScale>
                                          <p:cBhvr>
                                            <p:cTn id="111" dur="250" autoRev="1" fill="hold"/>
                                            <p:tgtEl>
                                              <p:spTgt spid="59"/>
                                            </p:tgtEl>
                                          </p:cBhvr>
                                          <p:by x="105000" y="105000"/>
                                        </p:animScale>
                                      </p:childTnLst>
                                    </p:cTn>
                                  </p:par>
                                  <p:par>
                                    <p:cTn id="112" presetID="26" presetClass="emph" presetSubtype="0" repeatCount="3000" fill="hold" nodeType="withEffect">
                                      <p:stCondLst>
                                        <p:cond delay="410"/>
                                      </p:stCondLst>
                                      <p:childTnLst>
                                        <p:animEffect transition="out" filter="fade">
                                          <p:cBhvr>
                                            <p:cTn id="113" dur="500" tmFilter="0, 0; .2, .5; .8, .5; 1, 0"/>
                                            <p:tgtEl>
                                              <p:spTgt spid="65"/>
                                            </p:tgtEl>
                                          </p:cBhvr>
                                        </p:animEffect>
                                        <p:animScale>
                                          <p:cBhvr>
                                            <p:cTn id="114" dur="250" autoRev="1" fill="hold"/>
                                            <p:tgtEl>
                                              <p:spTgt spid="65"/>
                                            </p:tgtEl>
                                          </p:cBhvr>
                                          <p:by x="105000" y="105000"/>
                                        </p:animScale>
                                      </p:childTnLst>
                                    </p:cTn>
                                  </p:par>
                                  <p:par>
                                    <p:cTn id="115" presetID="26" presetClass="emph" presetSubtype="0" repeatCount="3000" fill="hold" nodeType="withEffect">
                                      <p:stCondLst>
                                        <p:cond delay="810"/>
                                      </p:stCondLst>
                                      <p:childTnLst>
                                        <p:animEffect transition="out" filter="fade">
                                          <p:cBhvr>
                                            <p:cTn id="116" dur="500" tmFilter="0, 0; .2, .5; .8, .5; 1, 0"/>
                                            <p:tgtEl>
                                              <p:spTgt spid="68"/>
                                            </p:tgtEl>
                                          </p:cBhvr>
                                        </p:animEffect>
                                        <p:animScale>
                                          <p:cBhvr>
                                            <p:cTn id="117" dur="250" autoRev="1" fill="hold"/>
                                            <p:tgtEl>
                                              <p:spTgt spid="6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12" grpId="0"/>
          <p:bldP spid="1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7"/>
          <p:cNvSpPr/>
          <p:nvPr/>
        </p:nvSpPr>
        <p:spPr bwMode="auto">
          <a:xfrm>
            <a:off x="2272681" y="1205986"/>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p>
        </p:txBody>
      </p:sp>
      <p:grpSp>
        <p:nvGrpSpPr>
          <p:cNvPr id="5" name="组合 4"/>
          <p:cNvGrpSpPr/>
          <p:nvPr/>
        </p:nvGrpSpPr>
        <p:grpSpPr>
          <a:xfrm>
            <a:off x="2228215" y="853440"/>
            <a:ext cx="1234440" cy="124460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1357291" y="2143122"/>
            <a:ext cx="1643074" cy="1548769"/>
            <a:chOff x="304800" y="673100"/>
            <a:chExt cx="4000500" cy="4878606"/>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椭圆 12"/>
            <p:cNvSpPr/>
            <p:nvPr/>
          </p:nvSpPr>
          <p:spPr>
            <a:xfrm>
              <a:off x="306456" y="673100"/>
              <a:ext cx="3912741" cy="487860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5" name="组合 14"/>
          <p:cNvGrpSpPr/>
          <p:nvPr/>
        </p:nvGrpSpPr>
        <p:grpSpPr>
          <a:xfrm>
            <a:off x="2626772" y="3725508"/>
            <a:ext cx="1366474" cy="1366474"/>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TextBox 18"/>
          <p:cNvSpPr txBox="1"/>
          <p:nvPr/>
        </p:nvSpPr>
        <p:spPr>
          <a:xfrm>
            <a:off x="2367842" y="1146493"/>
            <a:ext cx="1036867" cy="738505"/>
          </a:xfrm>
          <a:prstGeom prst="rect">
            <a:avLst/>
          </a:prstGeom>
          <a:noFill/>
        </p:spPr>
        <p:txBody>
          <a:bodyPr wrap="square" lIns="0" tIns="0" rIns="0" bIns="0" rtlCol="0">
            <a:spAutoFit/>
          </a:bodyPr>
          <a:lstStyle/>
          <a:p>
            <a:pPr algn="ctr"/>
            <a:r>
              <a:rPr lang="zh-CN" altLang="en-US" sz="1600" b="1" dirty="0">
                <a:solidFill>
                  <a:schemeClr val="accent1"/>
                </a:solidFill>
                <a:latin typeface="微软雅黑" panose="020B0503020204020204" pitchFamily="34" charset="-122"/>
                <a:ea typeface="微软雅黑" panose="020B0503020204020204" pitchFamily="34" charset="-122"/>
              </a:rPr>
              <a:t>环保税将促使污染企业绿色转型</a:t>
            </a:r>
          </a:p>
        </p:txBody>
      </p:sp>
      <p:sp>
        <p:nvSpPr>
          <p:cNvPr id="21" name="TextBox 20"/>
          <p:cNvSpPr txBox="1"/>
          <p:nvPr/>
        </p:nvSpPr>
        <p:spPr>
          <a:xfrm>
            <a:off x="1500166" y="2428874"/>
            <a:ext cx="1331318" cy="1076960"/>
          </a:xfrm>
          <a:prstGeom prst="rect">
            <a:avLst/>
          </a:prstGeom>
          <a:noFill/>
        </p:spPr>
        <p:txBody>
          <a:bodyPr wrap="square" lIns="0" tIns="0" rIns="0" bIns="0" rtlCol="0">
            <a:spAutoFit/>
          </a:bodyPr>
          <a:lstStyle/>
          <a:p>
            <a:pPr algn="ctr"/>
            <a:r>
              <a:rPr lang="zh-CN" altLang="en-US" sz="1400" b="1" dirty="0">
                <a:solidFill>
                  <a:schemeClr val="accent1"/>
                </a:solidFill>
                <a:latin typeface="微软雅黑" panose="020B0503020204020204" pitchFamily="34" charset="-122"/>
                <a:ea typeface="微软雅黑" panose="020B0503020204020204" pitchFamily="34" charset="-122"/>
                <a:sym typeface="+mn-ea"/>
              </a:rPr>
              <a:t>环保税将带来检测监测、危废治理、专业化运营等第三方治理市场的加速释放</a:t>
            </a:r>
          </a:p>
        </p:txBody>
      </p:sp>
      <p:sp>
        <p:nvSpPr>
          <p:cNvPr id="23" name="TextBox 22"/>
          <p:cNvSpPr txBox="1"/>
          <p:nvPr/>
        </p:nvSpPr>
        <p:spPr>
          <a:xfrm>
            <a:off x="2726756" y="4234278"/>
            <a:ext cx="1166506" cy="245745"/>
          </a:xfrm>
          <a:prstGeom prst="rect">
            <a:avLst/>
          </a:prstGeom>
          <a:noFill/>
        </p:spPr>
        <p:txBody>
          <a:bodyPr wrap="square" lIns="0" tIns="0" rIns="0" bIns="0" rtlCol="0">
            <a:spAutoFit/>
          </a:bodyPr>
          <a:lstStyle/>
          <a:p>
            <a:pPr algn="ctr"/>
            <a:r>
              <a:rPr lang="en-US" altLang="zh-CN" sz="1600" b="1" dirty="0">
                <a:solidFill>
                  <a:schemeClr val="accent1"/>
                </a:solidFill>
                <a:latin typeface="微软雅黑" panose="020B0503020204020204" pitchFamily="34" charset="-122"/>
                <a:ea typeface="微软雅黑" panose="020B0503020204020204" pitchFamily="34" charset="-122"/>
              </a:rPr>
              <a:t>......</a:t>
            </a:r>
          </a:p>
        </p:txBody>
      </p:sp>
      <p:sp>
        <p:nvSpPr>
          <p:cNvPr id="25" name="Line 39"/>
          <p:cNvSpPr>
            <a:spLocks noChangeShapeType="1"/>
          </p:cNvSpPr>
          <p:nvPr/>
        </p:nvSpPr>
        <p:spPr bwMode="auto">
          <a:xfrm>
            <a:off x="3727446" y="1820703"/>
            <a:ext cx="915275" cy="450074"/>
          </a:xfrm>
          <a:prstGeom prst="line">
            <a:avLst/>
          </a:prstGeom>
          <a:noFill/>
          <a:ln w="57150" cap="rnd">
            <a:solidFill>
              <a:schemeClr val="tx1">
                <a:lumMod val="50000"/>
                <a:lumOff val="50000"/>
              </a:schemeClr>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xmlns="">
                <a:noFill/>
              </a14:hiddenFill>
            </a:ext>
          </a:extLst>
        </p:spPr>
        <p:txBody>
          <a:bodyPr wrap="none" anchor="ctr"/>
          <a:lstStyle/>
          <a:p>
            <a:endParaRPr lang="zh-CN" altLang="en-US"/>
          </a:p>
        </p:txBody>
      </p:sp>
      <p:sp>
        <p:nvSpPr>
          <p:cNvPr id="26" name="Line 40"/>
          <p:cNvSpPr>
            <a:spLocks noChangeShapeType="1"/>
          </p:cNvSpPr>
          <p:nvPr/>
        </p:nvSpPr>
        <p:spPr bwMode="auto">
          <a:xfrm>
            <a:off x="3254099" y="2813884"/>
            <a:ext cx="1241799" cy="1261"/>
          </a:xfrm>
          <a:prstGeom prst="line">
            <a:avLst/>
          </a:prstGeom>
          <a:noFill/>
          <a:ln w="57150" cap="rnd">
            <a:solidFill>
              <a:schemeClr val="tx1">
                <a:lumMod val="50000"/>
                <a:lumOff val="50000"/>
              </a:schemeClr>
            </a:solidFill>
            <a:prstDash val="sysDot"/>
            <a:round/>
            <a:tailEnd type="triangle" w="med" len="med"/>
          </a:ln>
          <a:extLst>
            <a:ext uri="{909E8E84-426E-40DD-AFC4-6F175D3DCCD1}">
              <a14:hiddenFill xmlns:a14="http://schemas.microsoft.com/office/drawing/2010/main" xmlns="">
                <a:noFill/>
              </a14:hiddenFill>
            </a:ext>
          </a:extLst>
        </p:spPr>
        <p:txBody>
          <a:bodyPr wrap="none" anchor="ctr"/>
          <a:lstStyle/>
          <a:p>
            <a:endParaRPr lang="zh-CN" altLang="en-US"/>
          </a:p>
        </p:txBody>
      </p:sp>
      <p:sp>
        <p:nvSpPr>
          <p:cNvPr id="27" name="Line 41"/>
          <p:cNvSpPr>
            <a:spLocks noChangeShapeType="1"/>
          </p:cNvSpPr>
          <p:nvPr/>
        </p:nvSpPr>
        <p:spPr bwMode="auto">
          <a:xfrm flipV="1">
            <a:off x="3684176" y="3359378"/>
            <a:ext cx="954357" cy="383256"/>
          </a:xfrm>
          <a:prstGeom prst="line">
            <a:avLst/>
          </a:prstGeom>
          <a:noFill/>
          <a:ln w="57150" cap="rnd">
            <a:solidFill>
              <a:schemeClr val="tx1">
                <a:lumMod val="50000"/>
                <a:lumOff val="50000"/>
              </a:schemeClr>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xmlns="">
                <a:noFill/>
              </a14:hiddenFill>
            </a:ext>
          </a:extLst>
        </p:spPr>
        <p:txBody>
          <a:bodyPr wrap="none" anchor="ctr"/>
          <a:lstStyle/>
          <a:p>
            <a:endParaRPr lang="zh-CN" altLang="en-US"/>
          </a:p>
        </p:txBody>
      </p:sp>
      <p:grpSp>
        <p:nvGrpSpPr>
          <p:cNvPr id="28" name="组合 27"/>
          <p:cNvGrpSpPr/>
          <p:nvPr/>
        </p:nvGrpSpPr>
        <p:grpSpPr>
          <a:xfrm>
            <a:off x="4810894" y="1658514"/>
            <a:ext cx="2281386" cy="2281386"/>
            <a:chOff x="1403648" y="1115468"/>
            <a:chExt cx="1294414" cy="1294414"/>
          </a:xfrm>
        </p:grpSpPr>
        <p:sp>
          <p:nvSpPr>
            <p:cNvPr id="29" name="椭圆 28"/>
            <p:cNvSpPr/>
            <p:nvPr/>
          </p:nvSpPr>
          <p:spPr>
            <a:xfrm>
              <a:off x="1539485" y="1259632"/>
              <a:ext cx="1022740" cy="10227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endParaRPr>
              </a:p>
            </p:txBody>
          </p:sp>
        </p:grpSp>
      </p:grpSp>
      <p:sp>
        <p:nvSpPr>
          <p:cNvPr id="34" name="标题 8"/>
          <p:cNvSpPr txBox="1"/>
          <p:nvPr/>
        </p:nvSpPr>
        <p:spPr>
          <a:xfrm>
            <a:off x="1074548" y="311940"/>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lang="zh-CN" altLang="en-US" b="1" dirty="0">
                <a:ea typeface="微软雅黑" panose="020B0503020204020204" pitchFamily="34" charset="-122"/>
              </a:rPr>
              <a:t>费改税对环保产业发展有何影响？</a:t>
            </a:r>
          </a:p>
        </p:txBody>
      </p:sp>
      <p:sp>
        <p:nvSpPr>
          <p:cNvPr id="11" name="KSO_Shape"/>
          <p:cNvSpPr/>
          <p:nvPr/>
        </p:nvSpPr>
        <p:spPr bwMode="auto">
          <a:xfrm>
            <a:off x="5626844" y="2568188"/>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ea typeface="微软雅黑" panose="020B0503020204020204" pitchFamily="34" charset="-122"/>
            </a:endParaRPr>
          </a:p>
        </p:txBody>
      </p:sp>
      <p:grpSp>
        <p:nvGrpSpPr>
          <p:cNvPr id="31" name="组合 4"/>
          <p:cNvGrpSpPr/>
          <p:nvPr/>
        </p:nvGrpSpPr>
        <p:grpSpPr>
          <a:xfrm>
            <a:off x="323528" y="195486"/>
            <a:ext cx="633174" cy="633174"/>
            <a:chOff x="5395922" y="3608113"/>
            <a:chExt cx="633174" cy="633174"/>
          </a:xfrm>
        </p:grpSpPr>
        <p:grpSp>
          <p:nvGrpSpPr>
            <p:cNvPr id="35" name="组合 133"/>
            <p:cNvGrpSpPr/>
            <p:nvPr/>
          </p:nvGrpSpPr>
          <p:grpSpPr>
            <a:xfrm>
              <a:off x="5395922" y="3608113"/>
              <a:ext cx="633174" cy="633174"/>
              <a:chOff x="3832873" y="2297208"/>
              <a:chExt cx="1516550" cy="1516550"/>
            </a:xfrm>
          </p:grpSpPr>
          <p:grpSp>
            <p:nvGrpSpPr>
              <p:cNvPr id="48" name="组合 134"/>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1" name="椭圆 5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49" name="椭圆 48"/>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Group 23"/>
            <p:cNvGrpSpPr/>
            <p:nvPr/>
          </p:nvGrpSpPr>
          <p:grpSpPr>
            <a:xfrm>
              <a:off x="5637185" y="3842772"/>
              <a:ext cx="211311" cy="184220"/>
              <a:chOff x="7540014" y="4306907"/>
              <a:chExt cx="389342" cy="339426"/>
            </a:xfrm>
            <a:solidFill>
              <a:schemeClr val="bg1"/>
            </a:solidFill>
          </p:grpSpPr>
          <p:sp>
            <p:nvSpPr>
              <p:cNvPr id="37"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8"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2"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5"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6"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7"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52" name="直接连接符 38"/>
          <p:cNvCxnSpPr/>
          <p:nvPr/>
        </p:nvCxnSpPr>
        <p:spPr>
          <a:xfrm flipV="1">
            <a:off x="1234199" y="761395"/>
            <a:ext cx="5282017" cy="44387"/>
          </a:xfrm>
          <a:prstGeom prst="line">
            <a:avLst/>
          </a:prstGeom>
          <a:noFill/>
          <a:ln w="31750" cap="flat" cmpd="sng" algn="ctr">
            <a:solidFill>
              <a:schemeClr val="tx1">
                <a:lumMod val="50000"/>
                <a:lumOff val="50000"/>
              </a:schemeClr>
            </a:solidFill>
            <a:prstDash val="dash"/>
          </a:ln>
          <a:effectLst/>
        </p:spPr>
      </p:cxnSp>
    </p:spTree>
  </p:cSld>
  <p:clrMapOvr>
    <a:masterClrMapping/>
  </p:clrMapOvr>
  <p:transition spd="slow">
    <p:pull dir="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14:presetBounceEnd="50000">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14:bounceEnd="50000">
                                          <p:cBhvr additive="base">
                                            <p:cTn id="7" dur="750" fill="hold"/>
                                            <p:tgtEl>
                                              <p:spTgt spid="31"/>
                                            </p:tgtEl>
                                            <p:attrNameLst>
                                              <p:attrName>ppt_x</p:attrName>
                                            </p:attrNameLst>
                                          </p:cBhvr>
                                          <p:tavLst>
                                            <p:tav tm="0">
                                              <p:val>
                                                <p:strVal val="0-#ppt_w/2"/>
                                              </p:val>
                                            </p:tav>
                                            <p:tav tm="100000">
                                              <p:val>
                                                <p:strVal val="#ppt_x"/>
                                              </p:val>
                                            </p:tav>
                                          </p:tavLst>
                                        </p:anim>
                                        <p:anim calcmode="lin" valueType="num" p14:bounceEnd="50000">
                                          <p:cBhvr additive="base">
                                            <p:cTn id="8" dur="75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14:presetBounceEnd="50000">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14:bounceEnd="50000">
                                          <p:cBhvr additive="base">
                                            <p:cTn id="12" dur="750" fill="hold"/>
                                            <p:tgtEl>
                                              <p:spTgt spid="34"/>
                                            </p:tgtEl>
                                            <p:attrNameLst>
                                              <p:attrName>ppt_x</p:attrName>
                                            </p:attrNameLst>
                                          </p:cBhvr>
                                          <p:tavLst>
                                            <p:tav tm="0">
                                              <p:val>
                                                <p:strVal val="0-#ppt_w/2"/>
                                              </p:val>
                                            </p:tav>
                                            <p:tav tm="100000">
                                              <p:val>
                                                <p:strVal val="#ppt_x"/>
                                              </p:val>
                                            </p:tav>
                                          </p:tavLst>
                                        </p:anim>
                                        <p:anim calcmode="lin" valueType="num" p14:bounceEnd="50000">
                                          <p:cBhvr additive="base">
                                            <p:cTn id="13" dur="75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2500"/>
                                </p:stCondLst>
                                <p:childTnLst>
                                  <p:par>
                                    <p:cTn id="19" presetID="2" presetClass="entr" presetSubtype="8" accel="50000" fill="hold" nodeType="afterEffect" p14:presetBounceEnd="50000">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14:bounceEnd="50000">
                                          <p:cBhvr additive="base">
                                            <p:cTn id="21" dur="500" fill="hold"/>
                                            <p:tgtEl>
                                              <p:spTgt spid="5"/>
                                            </p:tgtEl>
                                            <p:attrNameLst>
                                              <p:attrName>ppt_x</p:attrName>
                                            </p:attrNameLst>
                                          </p:cBhvr>
                                          <p:tavLst>
                                            <p:tav tm="0">
                                              <p:val>
                                                <p:strVal val="0-#ppt_w/2"/>
                                              </p:val>
                                            </p:tav>
                                            <p:tav tm="100000">
                                              <p:val>
                                                <p:strVal val="#ppt_x"/>
                                              </p:val>
                                            </p:tav>
                                          </p:tavLst>
                                        </p:anim>
                                        <p:anim calcmode="lin" valueType="num" p14:bounceEnd="50000">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 presetClass="entr" presetSubtype="8" accel="50000" fill="hold" nodeType="afterEffect" p14:presetBounceEnd="5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50000">
                                          <p:cBhvr additive="base">
                                            <p:cTn id="26" dur="500" fill="hold"/>
                                            <p:tgtEl>
                                              <p:spTgt spid="10"/>
                                            </p:tgtEl>
                                            <p:attrNameLst>
                                              <p:attrName>ppt_x</p:attrName>
                                            </p:attrNameLst>
                                          </p:cBhvr>
                                          <p:tavLst>
                                            <p:tav tm="0">
                                              <p:val>
                                                <p:strVal val="0-#ppt_w/2"/>
                                              </p:val>
                                            </p:tav>
                                            <p:tav tm="100000">
                                              <p:val>
                                                <p:strVal val="#ppt_x"/>
                                              </p:val>
                                            </p:tav>
                                          </p:tavLst>
                                        </p:anim>
                                        <p:anim calcmode="lin" valueType="num" p14:bounceEnd="50000">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8" accel="50000" fill="hold" nodeType="afterEffect" p14:presetBounceEnd="50000">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14:bounceEnd="50000">
                                          <p:cBhvr additive="base">
                                            <p:cTn id="31" dur="5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up)">
                                          <p:cBhvr>
                                            <p:cTn id="36" dur="500"/>
                                            <p:tgtEl>
                                              <p:spTgt spid="3"/>
                                            </p:tgtEl>
                                          </p:cBhvr>
                                        </p:animEffect>
                                      </p:childTnLst>
                                    </p:cTn>
                                  </p:par>
                                </p:childTnLst>
                              </p:cTn>
                            </p:par>
                            <p:par>
                              <p:cTn id="37" fill="hold">
                                <p:stCondLst>
                                  <p:cond delay="4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500"/>
                                            <p:tgtEl>
                                              <p:spTgt spid="27"/>
                                            </p:tgtEl>
                                          </p:cBhvr>
                                        </p:animEffect>
                                      </p:childTnLst>
                                    </p:cTn>
                                  </p:par>
                                </p:childTnLst>
                              </p:cTn>
                            </p:par>
                            <p:par>
                              <p:cTn id="57" fill="hold">
                                <p:stCondLst>
                                  <p:cond delay="5500"/>
                                </p:stCondLst>
                                <p:childTnLst>
                                  <p:par>
                                    <p:cTn id="58" presetID="53" presetClass="entr" presetSubtype="16"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6000"/>
                                </p:stCondLst>
                                <p:childTnLst>
                                  <p:par>
                                    <p:cTn id="64" presetID="31"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9" grpId="0"/>
          <p:bldP spid="21" grpId="0"/>
          <p:bldP spid="23" grpId="0"/>
          <p:bldP spid="25" grpId="0" bldLvl="0" animBg="1"/>
          <p:bldP spid="26" grpId="0" bldLvl="0" animBg="1"/>
          <p:bldP spid="27" grpId="0" bldLvl="0" animBg="1"/>
          <p:bldP spid="34" grpId="0"/>
          <p:bldP spid="11" grpId="0" bldLvl="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0-#ppt_w/2"/>
                                              </p:val>
                                            </p:tav>
                                            <p:tav tm="100000">
                                              <p:val>
                                                <p:strVal val="#ppt_x"/>
                                              </p:val>
                                            </p:tav>
                                          </p:tavLst>
                                        </p:anim>
                                        <p:anim calcmode="lin" valueType="num">
                                          <p:cBhvr additive="base">
                                            <p:cTn id="8" dur="750" fill="hold"/>
                                            <p:tgtEl>
                                              <p:spTgt spid="31"/>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750" fill="hold"/>
                                            <p:tgtEl>
                                              <p:spTgt spid="34"/>
                                            </p:tgtEl>
                                            <p:attrNameLst>
                                              <p:attrName>ppt_x</p:attrName>
                                            </p:attrNameLst>
                                          </p:cBhvr>
                                          <p:tavLst>
                                            <p:tav tm="0">
                                              <p:val>
                                                <p:strVal val="0-#ppt_w/2"/>
                                              </p:val>
                                            </p:tav>
                                            <p:tav tm="100000">
                                              <p:val>
                                                <p:strVal val="#ppt_x"/>
                                              </p:val>
                                            </p:tav>
                                          </p:tavLst>
                                        </p:anim>
                                        <p:anim calcmode="lin" valueType="num">
                                          <p:cBhvr additive="base">
                                            <p:cTn id="13" dur="75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2500"/>
                                </p:stCondLst>
                                <p:childTnLst>
                                  <p:par>
                                    <p:cTn id="19" presetID="2" presetClass="entr" presetSubtype="8" accel="5000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 presetClass="entr" presetSubtype="8" accel="5000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 presetClass="entr" presetSubtype="8" accel="5000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par>
                              <p:cTn id="33" fill="hold">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up)">
                                          <p:cBhvr>
                                            <p:cTn id="36" dur="500"/>
                                            <p:tgtEl>
                                              <p:spTgt spid="3"/>
                                            </p:tgtEl>
                                          </p:cBhvr>
                                        </p:animEffect>
                                      </p:childTnLst>
                                    </p:cTn>
                                  </p:par>
                                </p:childTnLst>
                              </p:cTn>
                            </p:par>
                            <p:par>
                              <p:cTn id="37" fill="hold">
                                <p:stCondLst>
                                  <p:cond delay="4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500"/>
                                            <p:tgtEl>
                                              <p:spTgt spid="27"/>
                                            </p:tgtEl>
                                          </p:cBhvr>
                                        </p:animEffect>
                                      </p:childTnLst>
                                    </p:cTn>
                                  </p:par>
                                </p:childTnLst>
                              </p:cTn>
                            </p:par>
                            <p:par>
                              <p:cTn id="57" fill="hold">
                                <p:stCondLst>
                                  <p:cond delay="5500"/>
                                </p:stCondLst>
                                <p:childTnLst>
                                  <p:par>
                                    <p:cTn id="58" presetID="53" presetClass="entr" presetSubtype="16"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p:stCondLst>
                                  <p:cond delay="6000"/>
                                </p:stCondLst>
                                <p:childTnLst>
                                  <p:par>
                                    <p:cTn id="64" presetID="31"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9" grpId="0"/>
          <p:bldP spid="21" grpId="0"/>
          <p:bldP spid="23" grpId="0"/>
          <p:bldP spid="25" grpId="0" bldLvl="0" animBg="1"/>
          <p:bldP spid="26" grpId="0" bldLvl="0" animBg="1"/>
          <p:bldP spid="27" grpId="0" bldLvl="0" animBg="1"/>
          <p:bldP spid="34" grpId="0"/>
          <p:bldP spid="11" grpId="0" bldLvl="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3" descr="C:\Users\Administrator\Desktop\787637.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884488" y="1203485"/>
            <a:ext cx="2907506" cy="4093079"/>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xmlns="">
                <a:solidFill>
                  <a:srgbClr val="FFFFFF"/>
                </a:solidFill>
              </a14:hiddenFill>
            </a:ext>
          </a:extLst>
        </p:spPr>
      </p:pic>
      <p:grpSp>
        <p:nvGrpSpPr>
          <p:cNvPr id="30" name="组合 29"/>
          <p:cNvGrpSpPr/>
          <p:nvPr/>
        </p:nvGrpSpPr>
        <p:grpSpPr>
          <a:xfrm>
            <a:off x="3191053" y="3622047"/>
            <a:ext cx="764793" cy="764793"/>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32" name="椭圆 31"/>
            <p:cNvSpPr/>
            <p:nvPr/>
          </p:nvSpPr>
          <p:spPr>
            <a:xfrm>
              <a:off x="3983164" y="2466913"/>
              <a:ext cx="1185736" cy="1185736"/>
            </a:xfrm>
            <a:prstGeom prst="ellipse">
              <a:avLst/>
            </a:prstGeom>
            <a:solidFill>
              <a:schemeClr val="accent6"/>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3946504" y="4329663"/>
            <a:ext cx="764793" cy="764793"/>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37" name="椭圆 36"/>
            <p:cNvSpPr/>
            <p:nvPr/>
          </p:nvSpPr>
          <p:spPr>
            <a:xfrm>
              <a:off x="3983164" y="2466913"/>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4776859" y="3116750"/>
            <a:ext cx="764793" cy="764793"/>
            <a:chOff x="-595170" y="-3148498"/>
            <a:chExt cx="1516550" cy="1516550"/>
          </a:xfrm>
        </p:grpSpPr>
        <p:grpSp>
          <p:nvGrpSpPr>
            <p:cNvPr id="41" name="组合 40"/>
            <p:cNvGrpSpPr/>
            <p:nvPr/>
          </p:nvGrpSpPr>
          <p:grpSpPr>
            <a:xfrm>
              <a:off x="-595170" y="-3148498"/>
              <a:ext cx="1516550" cy="1516550"/>
              <a:chOff x="-11375914" y="-13692100"/>
              <a:chExt cx="4000500" cy="4000500"/>
            </a:xfrm>
            <a:effectLst>
              <a:outerShdw blurRad="444500" dist="254000" dir="8100000" algn="tr" rotWithShape="0">
                <a:prstClr val="black">
                  <a:alpha val="50000"/>
                </a:prstClr>
              </a:outerShdw>
            </a:effectLst>
          </p:grpSpPr>
          <p:sp>
            <p:nvSpPr>
              <p:cNvPr id="43" name="同心圆 42"/>
              <p:cNvSpPr/>
              <p:nvPr/>
            </p:nvSpPr>
            <p:spPr>
              <a:xfrm>
                <a:off x="-11375914" y="-13692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4" name="椭圆 43"/>
              <p:cNvSpPr/>
              <p:nvPr/>
            </p:nvSpPr>
            <p:spPr>
              <a:xfrm>
                <a:off x="-11304644" y="-1360478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42" name="椭圆 41"/>
            <p:cNvSpPr/>
            <p:nvPr/>
          </p:nvSpPr>
          <p:spPr>
            <a:xfrm>
              <a:off x="-435846" y="-2983094"/>
              <a:ext cx="1185736" cy="1185736"/>
            </a:xfrm>
            <a:prstGeom prst="ellipse">
              <a:avLst/>
            </a:prstGeom>
            <a:solidFill>
              <a:schemeClr val="accent4"/>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3198403" y="2604434"/>
            <a:ext cx="764793" cy="764793"/>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47" name="椭圆 46"/>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4745516" y="2123507"/>
            <a:ext cx="764793" cy="764793"/>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52" name="椭圆 51"/>
            <p:cNvSpPr/>
            <p:nvPr/>
          </p:nvSpPr>
          <p:spPr>
            <a:xfrm>
              <a:off x="3983163"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a:off x="3955846" y="1306891"/>
            <a:ext cx="764793" cy="764793"/>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57" name="椭圆 56"/>
            <p:cNvSpPr/>
            <p:nvPr/>
          </p:nvSpPr>
          <p:spPr>
            <a:xfrm>
              <a:off x="3983164" y="2466913"/>
              <a:ext cx="1185736" cy="1185736"/>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矩形 3"/>
          <p:cNvSpPr>
            <a:spLocks noChangeArrowheads="1"/>
          </p:cNvSpPr>
          <p:nvPr/>
        </p:nvSpPr>
        <p:spPr bwMode="auto">
          <a:xfrm>
            <a:off x="587547" y="3645729"/>
            <a:ext cx="2423160" cy="6838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p>
            <a:pPr algn="l"/>
            <a:r>
              <a:rPr lang="zh-CN" altLang="en-US" sz="2000" b="1" dirty="0">
                <a:solidFill>
                  <a:srgbClr val="D27F3B"/>
                </a:solidFill>
                <a:latin typeface="微软雅黑" panose="020B0503020204020204" pitchFamily="34" charset="-122"/>
                <a:ea typeface="微软雅黑" panose="020B0503020204020204" pitchFamily="34" charset="-122"/>
                <a:sym typeface="Arial" panose="020B0604020202020204" pitchFamily="34" charset="0"/>
              </a:rPr>
              <a:t>“散乱污”的小企业</a:t>
            </a:r>
          </a:p>
          <a:p>
            <a:pPr algn="ctr"/>
            <a:r>
              <a:rPr lang="zh-CN" altLang="en-US" sz="2000" b="1" dirty="0">
                <a:solidFill>
                  <a:srgbClr val="D27F3B"/>
                </a:solidFill>
                <a:latin typeface="微软雅黑" panose="020B0503020204020204" pitchFamily="34" charset="-122"/>
                <a:ea typeface="微软雅黑" panose="020B0503020204020204" pitchFamily="34" charset="-122"/>
                <a:sym typeface="Arial" panose="020B0604020202020204" pitchFamily="34" charset="0"/>
              </a:rPr>
              <a:t>可能遭遇淘汰 </a:t>
            </a:r>
          </a:p>
        </p:txBody>
      </p:sp>
      <p:sp>
        <p:nvSpPr>
          <p:cNvPr id="66" name="矩形 3"/>
          <p:cNvSpPr>
            <a:spLocks noChangeArrowheads="1"/>
          </p:cNvSpPr>
          <p:nvPr/>
        </p:nvSpPr>
        <p:spPr bwMode="auto">
          <a:xfrm>
            <a:off x="5534973" y="2264552"/>
            <a:ext cx="2423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p>
            <a:pPr algn="l"/>
            <a:r>
              <a:rPr lang="zh-CN" altLang="en-US" sz="2000" b="1" dirty="0">
                <a:solidFill>
                  <a:srgbClr val="A04340"/>
                </a:solidFill>
                <a:latin typeface="微软雅黑" panose="020B0503020204020204" pitchFamily="34" charset="-122"/>
                <a:ea typeface="微软雅黑" panose="020B0503020204020204" pitchFamily="34" charset="-122"/>
                <a:sym typeface="Arial" panose="020B0604020202020204" pitchFamily="34" charset="0"/>
              </a:rPr>
              <a:t>促进治污能力的提升</a:t>
            </a:r>
          </a:p>
        </p:txBody>
      </p:sp>
      <p:sp>
        <p:nvSpPr>
          <p:cNvPr id="69" name="矩形 3"/>
          <p:cNvSpPr>
            <a:spLocks noChangeArrowheads="1"/>
          </p:cNvSpPr>
          <p:nvPr/>
        </p:nvSpPr>
        <p:spPr bwMode="auto">
          <a:xfrm>
            <a:off x="4836475" y="4593049"/>
            <a:ext cx="212725"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p>
            <a:r>
              <a:rPr lang="zh-CN" altLang="en-US" sz="2000" b="1" dirty="0">
                <a:solidFill>
                  <a:srgbClr val="4297AE"/>
                </a:solidFill>
                <a:latin typeface="微软雅黑" panose="020B0503020204020204" pitchFamily="34" charset="-122"/>
                <a:ea typeface="微软雅黑" panose="020B0503020204020204" pitchFamily="34" charset="-122"/>
                <a:sym typeface="Arial" panose="020B0604020202020204" pitchFamily="34" charset="0"/>
              </a:rPr>
              <a:t> </a:t>
            </a:r>
          </a:p>
        </p:txBody>
      </p:sp>
      <p:grpSp>
        <p:nvGrpSpPr>
          <p:cNvPr id="71" name="Group 20"/>
          <p:cNvGrpSpPr/>
          <p:nvPr/>
        </p:nvGrpSpPr>
        <p:grpSpPr>
          <a:xfrm>
            <a:off x="3418469" y="2833037"/>
            <a:ext cx="309413" cy="214312"/>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74" name="矩形 3"/>
          <p:cNvSpPr>
            <a:spLocks noChangeArrowheads="1"/>
          </p:cNvSpPr>
          <p:nvPr/>
        </p:nvSpPr>
        <p:spPr bwMode="auto">
          <a:xfrm>
            <a:off x="5532120" y="3228340"/>
            <a:ext cx="3251835"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8582" tIns="34292" rIns="68582" bIns="34292">
            <a:spAutoFit/>
          </a:bodyPr>
          <a:lstStyle/>
          <a:p>
            <a:pPr algn="l"/>
            <a:r>
              <a:rPr lang="zh-CN" altLang="en-US" sz="2000" b="1" dirty="0">
                <a:solidFill>
                  <a:srgbClr val="675182"/>
                </a:solidFill>
                <a:latin typeface="微软雅黑" panose="020B0503020204020204" pitchFamily="34" charset="-122"/>
                <a:ea typeface="微软雅黑" panose="020B0503020204020204" pitchFamily="34" charset="-122"/>
                <a:sym typeface="Arial" panose="020B0604020202020204" pitchFamily="34" charset="0"/>
              </a:rPr>
              <a:t>大型污染企业加强治污力度</a:t>
            </a:r>
          </a:p>
        </p:txBody>
      </p:sp>
      <p:grpSp>
        <p:nvGrpSpPr>
          <p:cNvPr id="76" name="组合 75"/>
          <p:cNvGrpSpPr/>
          <p:nvPr/>
        </p:nvGrpSpPr>
        <p:grpSpPr>
          <a:xfrm>
            <a:off x="4941608" y="3286809"/>
            <a:ext cx="316718" cy="302754"/>
            <a:chOff x="3294063" y="754063"/>
            <a:chExt cx="5600701" cy="5353051"/>
          </a:xfrm>
          <a:solidFill>
            <a:schemeClr val="bg1"/>
          </a:solidFill>
        </p:grpSpPr>
        <p:sp>
          <p:nvSpPr>
            <p:cNvPr id="77"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78"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79" name="Freeform 460"/>
            <p:cNvSpPr>
              <a:spLocks noEditPoints="1"/>
            </p:cNvSpPr>
            <p:nvPr/>
          </p:nvSpPr>
          <p:spPr bwMode="auto">
            <a:xfrm>
              <a:off x="4170372" y="1525582"/>
              <a:ext cx="3863981" cy="3567109"/>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0"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1"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2"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3"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4"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5"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6"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sp>
          <p:nvSpPr>
            <p:cNvPr id="87"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defTabSz="684530" eaLnBrk="1" fontAlgn="auto" hangingPunct="1">
                <a:spcBef>
                  <a:spcPts val="0"/>
                </a:spcBef>
                <a:spcAft>
                  <a:spcPts val="0"/>
                </a:spcAft>
              </a:pPr>
              <a:endParaRPr lang="zh-CN" altLang="en-US" sz="1400">
                <a:solidFill>
                  <a:prstClr val="black"/>
                </a:solidFill>
                <a:latin typeface="Calibri" panose="020F0502020204030204"/>
                <a:ea typeface="宋体" panose="02010600030101010101" pitchFamily="2" charset="-122"/>
              </a:endParaRPr>
            </a:p>
          </p:txBody>
        </p:sp>
      </p:grpSp>
      <p:grpSp>
        <p:nvGrpSpPr>
          <p:cNvPr id="90" name="Group 23"/>
          <p:cNvGrpSpPr/>
          <p:nvPr/>
        </p:nvGrpSpPr>
        <p:grpSpPr>
          <a:xfrm>
            <a:off x="4225752" y="4593049"/>
            <a:ext cx="256945" cy="224003"/>
            <a:chOff x="7540014" y="4306907"/>
            <a:chExt cx="389342" cy="339426"/>
          </a:xfrm>
          <a:solidFill>
            <a:schemeClr val="bg1"/>
          </a:solidFill>
        </p:grpSpPr>
        <p:sp>
          <p:nvSpPr>
            <p:cNvPr id="9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nvGrpSpPr>
          <p:cNvPr id="104" name="Group 9"/>
          <p:cNvGrpSpPr/>
          <p:nvPr/>
        </p:nvGrpSpPr>
        <p:grpSpPr>
          <a:xfrm>
            <a:off x="3429144" y="3843755"/>
            <a:ext cx="288608" cy="214010"/>
            <a:chOff x="4572000" y="3414713"/>
            <a:chExt cx="374651" cy="277813"/>
          </a:xfrm>
          <a:solidFill>
            <a:schemeClr val="bg1"/>
          </a:solidFill>
        </p:grpSpPr>
        <p:sp>
          <p:nvSpPr>
            <p:cNvPr id="105"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6"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07" name="标题 8"/>
          <p:cNvSpPr txBox="1"/>
          <p:nvPr/>
        </p:nvSpPr>
        <p:spPr>
          <a:xfrm>
            <a:off x="1051337" y="301407"/>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b="1" dirty="0">
                <a:ea typeface="微软雅黑" panose="020B0503020204020204" pitchFamily="34" charset="-122"/>
                <a:sym typeface="+mn-ea"/>
              </a:rPr>
              <a:t>费改税对环保产业发展有何影响？</a:t>
            </a:r>
            <a:endParaRPr lang="zh-CN" altLang="en-US" b="1" dirty="0">
              <a:ea typeface="微软雅黑" panose="020B0503020204020204" pitchFamily="34" charset="-122"/>
            </a:endParaRPr>
          </a:p>
        </p:txBody>
      </p:sp>
      <p:sp>
        <p:nvSpPr>
          <p:cNvPr id="108" name="KSO_Shape"/>
          <p:cNvSpPr/>
          <p:nvPr/>
        </p:nvSpPr>
        <p:spPr bwMode="auto">
          <a:xfrm>
            <a:off x="4943293" y="2330117"/>
            <a:ext cx="328597" cy="24590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ea typeface="微软雅黑" panose="020B0503020204020204" pitchFamily="34" charset="-122"/>
            </a:endParaRPr>
          </a:p>
        </p:txBody>
      </p:sp>
      <p:grpSp>
        <p:nvGrpSpPr>
          <p:cNvPr id="88" name="组合 2"/>
          <p:cNvGrpSpPr/>
          <p:nvPr/>
        </p:nvGrpSpPr>
        <p:grpSpPr>
          <a:xfrm>
            <a:off x="342634" y="198145"/>
            <a:ext cx="628966" cy="628966"/>
            <a:chOff x="7591362" y="1641813"/>
            <a:chExt cx="628966" cy="628966"/>
          </a:xfrm>
        </p:grpSpPr>
        <p:grpSp>
          <p:nvGrpSpPr>
            <p:cNvPr id="89" name="组合 70"/>
            <p:cNvGrpSpPr/>
            <p:nvPr/>
          </p:nvGrpSpPr>
          <p:grpSpPr>
            <a:xfrm>
              <a:off x="7591362" y="1641813"/>
              <a:ext cx="628966" cy="628966"/>
              <a:chOff x="3832873" y="2297208"/>
              <a:chExt cx="1516550" cy="1516550"/>
            </a:xfrm>
          </p:grpSpPr>
          <p:grpSp>
            <p:nvGrpSpPr>
              <p:cNvPr id="119"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21" name="同心圆 1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22" name="椭圆 12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20" name="椭圆 119"/>
              <p:cNvSpPr/>
              <p:nvPr/>
            </p:nvSpPr>
            <p:spPr>
              <a:xfrm>
                <a:off x="3983164" y="2466914"/>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Group 23"/>
            <p:cNvGrpSpPr/>
            <p:nvPr/>
          </p:nvGrpSpPr>
          <p:grpSpPr>
            <a:xfrm>
              <a:off x="7822832" y="1857838"/>
              <a:ext cx="211311" cy="184220"/>
              <a:chOff x="7540014" y="4306907"/>
              <a:chExt cx="389342" cy="339426"/>
            </a:xfrm>
            <a:solidFill>
              <a:schemeClr val="bg1"/>
            </a:solidFill>
          </p:grpSpPr>
          <p:sp>
            <p:nvSpPr>
              <p:cNvPr id="103"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123" name="直接连接符 38"/>
          <p:cNvCxnSpPr/>
          <p:nvPr/>
        </p:nvCxnSpPr>
        <p:spPr>
          <a:xfrm flipV="1">
            <a:off x="1234199" y="760294"/>
            <a:ext cx="5498041" cy="45487"/>
          </a:xfrm>
          <a:prstGeom prst="line">
            <a:avLst/>
          </a:prstGeom>
          <a:noFill/>
          <a:ln w="31750" cap="flat" cmpd="sng" algn="ctr">
            <a:solidFill>
              <a:schemeClr val="tx1">
                <a:lumMod val="50000"/>
                <a:lumOff val="50000"/>
              </a:schemeClr>
            </a:solidFill>
            <a:prstDash val="dash"/>
          </a:ln>
          <a:effectLst/>
        </p:spPr>
      </p:cxnSp>
      <p:sp>
        <p:nvSpPr>
          <p:cNvPr id="124" name="矩形 3"/>
          <p:cNvSpPr>
            <a:spLocks noChangeArrowheads="1"/>
          </p:cNvSpPr>
          <p:nvPr/>
        </p:nvSpPr>
        <p:spPr bwMode="auto">
          <a:xfrm>
            <a:off x="20159" y="2772096"/>
            <a:ext cx="3185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p>
            <a:pPr algn="l"/>
            <a:r>
              <a:rPr lang="zh-CN" altLang="en-US" sz="2000" b="1" dirty="0">
                <a:solidFill>
                  <a:srgbClr val="8CA951"/>
                </a:solidFill>
                <a:latin typeface="微软雅黑" panose="020B0503020204020204" pitchFamily="34" charset="-122"/>
                <a:ea typeface="微软雅黑" panose="020B0503020204020204" pitchFamily="34" charset="-122"/>
                <a:sym typeface="Arial" panose="020B0604020202020204" pitchFamily="34" charset="0"/>
              </a:rPr>
              <a:t>促进污染企业的绿色化转型</a:t>
            </a:r>
          </a:p>
        </p:txBody>
      </p:sp>
      <p:sp>
        <p:nvSpPr>
          <p:cNvPr id="2" name="矩形 3"/>
          <p:cNvSpPr>
            <a:spLocks noChangeArrowheads="1"/>
          </p:cNvSpPr>
          <p:nvPr/>
        </p:nvSpPr>
        <p:spPr bwMode="auto">
          <a:xfrm>
            <a:off x="4729158" y="1387617"/>
            <a:ext cx="2931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none" lIns="68582" tIns="34292" rIns="68582" bIns="34292">
            <a:spAutoFit/>
          </a:bodyPr>
          <a:lstStyle/>
          <a:p>
            <a:pPr algn="l"/>
            <a:r>
              <a:rPr lang="zh-CN" altLang="en-US" sz="2000" b="1" dirty="0">
                <a:solidFill>
                  <a:srgbClr val="A04340"/>
                </a:solidFill>
                <a:latin typeface="微软雅黑" panose="020B0503020204020204" pitchFamily="34" charset="-122"/>
                <a:ea typeface="微软雅黑" panose="020B0503020204020204" pitchFamily="34" charset="-122"/>
                <a:sym typeface="Arial" panose="020B0604020202020204" pitchFamily="34" charset="0"/>
              </a:rPr>
              <a:t>将促使污染企业重新洗牌</a:t>
            </a:r>
          </a:p>
        </p:txBody>
      </p:sp>
      <p:grpSp>
        <p:nvGrpSpPr>
          <p:cNvPr id="3" name="Group 23"/>
          <p:cNvGrpSpPr/>
          <p:nvPr/>
        </p:nvGrpSpPr>
        <p:grpSpPr>
          <a:xfrm>
            <a:off x="4249882" y="1460594"/>
            <a:ext cx="256945" cy="224003"/>
            <a:chOff x="7540014" y="4306907"/>
            <a:chExt cx="389342" cy="339426"/>
          </a:xfrm>
          <a:solidFill>
            <a:schemeClr val="bg1"/>
          </a:solidFill>
        </p:grpSpPr>
        <p:sp>
          <p:nvSpPr>
            <p:cNvPr id="5"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3"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4"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5"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sp>
        <p:nvSpPr>
          <p:cNvPr id="16" name="文本框 15"/>
          <p:cNvSpPr txBox="1"/>
          <p:nvPr/>
        </p:nvSpPr>
        <p:spPr>
          <a:xfrm>
            <a:off x="955675" y="855663"/>
            <a:ext cx="5080000" cy="368300"/>
          </a:xfrm>
          <a:prstGeom prst="rect">
            <a:avLst/>
          </a:prstGeom>
          <a:noFill/>
          <a:ln w="9525">
            <a:noFill/>
          </a:ln>
        </p:spPr>
        <p:txBody>
          <a:bodyPr>
            <a:spAutoFit/>
          </a:bodyPr>
          <a:lstStyle/>
          <a:p>
            <a:pPr marL="0" indent="0"/>
            <a:r>
              <a:rPr sz="1800" b="1">
                <a:solidFill>
                  <a:srgbClr val="0070C0"/>
                </a:solidFill>
                <a:latin typeface="微软雅黑" panose="020B0503020204020204" pitchFamily="34" charset="-122"/>
                <a:ea typeface="微软雅黑" panose="020B0503020204020204" pitchFamily="34" charset="-122"/>
                <a:cs typeface="仿宋" panose="02010609060101010101" charset="-122"/>
              </a:rPr>
              <a:t>1</a:t>
            </a:r>
            <a:r>
              <a:rPr lang="zh-CN" sz="1800" b="1">
                <a:solidFill>
                  <a:srgbClr val="0070C0"/>
                </a:solidFill>
                <a:latin typeface="微软雅黑" panose="020B0503020204020204" pitchFamily="34" charset="-122"/>
                <a:ea typeface="微软雅黑" panose="020B0503020204020204" pitchFamily="34" charset="-122"/>
                <a:cs typeface="仿宋" panose="02010609060101010101" charset="-122"/>
              </a:rPr>
              <a:t>、</a:t>
            </a:r>
            <a:r>
              <a:rPr sz="1800" b="1">
                <a:solidFill>
                  <a:srgbClr val="0070C0"/>
                </a:solidFill>
                <a:latin typeface="微软雅黑" panose="020B0503020204020204" pitchFamily="34" charset="-122"/>
                <a:ea typeface="微软雅黑" panose="020B0503020204020204" pitchFamily="34" charset="-122"/>
                <a:cs typeface="仿宋" panose="02010609060101010101" charset="-122"/>
              </a:rPr>
              <a:t>环保税将促使污染企业绿色转型</a:t>
            </a:r>
          </a:p>
        </p:txBody>
      </p:sp>
    </p:spTree>
  </p:cSld>
  <p:clrMapOvr>
    <a:masterClrMapping/>
  </p:clrMapOvr>
  <p:transition spd="slow">
    <p:pull dir="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14:presetBounceEnd="50000">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14:bounceEnd="50000">
                                          <p:cBhvr additive="base">
                                            <p:cTn id="7" dur="750" fill="hold"/>
                                            <p:tgtEl>
                                              <p:spTgt spid="88"/>
                                            </p:tgtEl>
                                            <p:attrNameLst>
                                              <p:attrName>ppt_x</p:attrName>
                                            </p:attrNameLst>
                                          </p:cBhvr>
                                          <p:tavLst>
                                            <p:tav tm="0">
                                              <p:val>
                                                <p:strVal val="0-#ppt_w/2"/>
                                              </p:val>
                                            </p:tav>
                                            <p:tav tm="100000">
                                              <p:val>
                                                <p:strVal val="#ppt_x"/>
                                              </p:val>
                                            </p:tav>
                                          </p:tavLst>
                                        </p:anim>
                                        <p:anim calcmode="lin" valueType="num" p14:bounceEnd="50000">
                                          <p:cBhvr additive="base">
                                            <p:cTn id="8" dur="750" fill="hold"/>
                                            <p:tgtEl>
                                              <p:spTgt spid="8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14:presetBounceEnd="50000">
                                      <p:stCondLst>
                                        <p:cond delay="0"/>
                                      </p:stCondLst>
                                      <p:childTnLst>
                                        <p:set>
                                          <p:cBhvr>
                                            <p:cTn id="11" dur="1" fill="hold">
                                              <p:stCondLst>
                                                <p:cond delay="0"/>
                                              </p:stCondLst>
                                            </p:cTn>
                                            <p:tgtEl>
                                              <p:spTgt spid="107"/>
                                            </p:tgtEl>
                                            <p:attrNameLst>
                                              <p:attrName>style.visibility</p:attrName>
                                            </p:attrNameLst>
                                          </p:cBhvr>
                                          <p:to>
                                            <p:strVal val="visible"/>
                                          </p:to>
                                        </p:set>
                                        <p:anim calcmode="lin" valueType="num" p14:bounceEnd="50000">
                                          <p:cBhvr additive="base">
                                            <p:cTn id="12" dur="750" fill="hold"/>
                                            <p:tgtEl>
                                              <p:spTgt spid="107"/>
                                            </p:tgtEl>
                                            <p:attrNameLst>
                                              <p:attrName>ppt_x</p:attrName>
                                            </p:attrNameLst>
                                          </p:cBhvr>
                                          <p:tavLst>
                                            <p:tav tm="0">
                                              <p:val>
                                                <p:strVal val="0-#ppt_w/2"/>
                                              </p:val>
                                            </p:tav>
                                            <p:tav tm="100000">
                                              <p:val>
                                                <p:strVal val="#ppt_x"/>
                                              </p:val>
                                            </p:tav>
                                          </p:tavLst>
                                        </p:anim>
                                        <p:anim calcmode="lin" valueType="num" p14:bounceEnd="50000">
                                          <p:cBhvr additive="base">
                                            <p:cTn id="13" dur="750" fill="hold"/>
                                            <p:tgtEl>
                                              <p:spTgt spid="107"/>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3"/>
                                            </p:tgtEl>
                                            <p:attrNameLst>
                                              <p:attrName>style.visibility</p:attrName>
                                            </p:attrNameLst>
                                          </p:cBhvr>
                                          <p:to>
                                            <p:strVal val="visible"/>
                                          </p:to>
                                        </p:set>
                                        <p:animEffect transition="in" filter="wipe(left)">
                                          <p:cBhvr>
                                            <p:cTn id="17" dur="500"/>
                                            <p:tgtEl>
                                              <p:spTgt spid="123"/>
                                            </p:tgtEl>
                                          </p:cBhvr>
                                        </p:animEffect>
                                      </p:childTnLst>
                                    </p:cTn>
                                  </p:par>
                                </p:childTnLst>
                              </p:cTn>
                            </p:par>
                            <p:par>
                              <p:cTn id="18" fill="hold">
                                <p:stCondLst>
                                  <p:cond delay="2500"/>
                                </p:stCondLst>
                                <p:childTnLst>
                                  <p:par>
                                    <p:cTn id="19" presetID="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3500"/>
                                </p:stCondLst>
                                <p:childTnLst>
                                  <p:par>
                                    <p:cTn id="28" presetID="2" presetClass="entr" presetSubtype="12" accel="61000" fill="hold" nodeType="afterEffect" p14:presetBounceEnd="58000">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14:bounceEnd="58000">
                                          <p:cBhvr additive="base">
                                            <p:cTn id="30" dur="1400" fill="hold"/>
                                            <p:tgtEl>
                                              <p:spTgt spid="30"/>
                                            </p:tgtEl>
                                            <p:attrNameLst>
                                              <p:attrName>ppt_x</p:attrName>
                                            </p:attrNameLst>
                                          </p:cBhvr>
                                          <p:tavLst>
                                            <p:tav tm="0">
                                              <p:val>
                                                <p:strVal val="0-#ppt_w/2"/>
                                              </p:val>
                                            </p:tav>
                                            <p:tav tm="100000">
                                              <p:val>
                                                <p:strVal val="#ppt_x"/>
                                              </p:val>
                                            </p:tav>
                                          </p:tavLst>
                                        </p:anim>
                                        <p:anim calcmode="lin" valueType="num" p14:bounceEnd="58000">
                                          <p:cBhvr additive="base">
                                            <p:cTn id="31" dur="14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3" accel="61000" fill="hold" nodeType="withEffect" p14:presetBounceEnd="58000">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14:bounceEnd="58000">
                                          <p:cBhvr additive="base">
                                            <p:cTn id="34" dur="1400" fill="hold"/>
                                            <p:tgtEl>
                                              <p:spTgt spid="35"/>
                                            </p:tgtEl>
                                            <p:attrNameLst>
                                              <p:attrName>ppt_x</p:attrName>
                                            </p:attrNameLst>
                                          </p:cBhvr>
                                          <p:tavLst>
                                            <p:tav tm="0">
                                              <p:val>
                                                <p:strVal val="1+#ppt_w/2"/>
                                              </p:val>
                                            </p:tav>
                                            <p:tav tm="100000">
                                              <p:val>
                                                <p:strVal val="#ppt_x"/>
                                              </p:val>
                                            </p:tav>
                                          </p:tavLst>
                                        </p:anim>
                                        <p:anim calcmode="lin" valueType="num" p14:bounceEnd="58000">
                                          <p:cBhvr additive="base">
                                            <p:cTn id="35" dur="1400" fill="hold"/>
                                            <p:tgtEl>
                                              <p:spTgt spid="35"/>
                                            </p:tgtEl>
                                            <p:attrNameLst>
                                              <p:attrName>ppt_y</p:attrName>
                                            </p:attrNameLst>
                                          </p:cBhvr>
                                          <p:tavLst>
                                            <p:tav tm="0">
                                              <p:val>
                                                <p:strVal val="0-#ppt_h/2"/>
                                              </p:val>
                                            </p:tav>
                                            <p:tav tm="100000">
                                              <p:val>
                                                <p:strVal val="#ppt_y"/>
                                              </p:val>
                                            </p:tav>
                                          </p:tavLst>
                                        </p:anim>
                                      </p:childTnLst>
                                    </p:cTn>
                                  </p:par>
                                  <p:par>
                                    <p:cTn id="36" presetID="2" presetClass="entr" presetSubtype="3" accel="61000" fill="hold" nodeType="withEffect" p14:presetBounceEnd="58000">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14:bounceEnd="58000">
                                          <p:cBhvr additive="base">
                                            <p:cTn id="38" dur="1400" fill="hold"/>
                                            <p:tgtEl>
                                              <p:spTgt spid="45"/>
                                            </p:tgtEl>
                                            <p:attrNameLst>
                                              <p:attrName>ppt_x</p:attrName>
                                            </p:attrNameLst>
                                          </p:cBhvr>
                                          <p:tavLst>
                                            <p:tav tm="0">
                                              <p:val>
                                                <p:strVal val="1+#ppt_w/2"/>
                                              </p:val>
                                            </p:tav>
                                            <p:tav tm="100000">
                                              <p:val>
                                                <p:strVal val="#ppt_x"/>
                                              </p:val>
                                            </p:tav>
                                          </p:tavLst>
                                        </p:anim>
                                        <p:anim calcmode="lin" valueType="num" p14:bounceEnd="58000">
                                          <p:cBhvr additive="base">
                                            <p:cTn id="39" dur="1400" fill="hold"/>
                                            <p:tgtEl>
                                              <p:spTgt spid="45"/>
                                            </p:tgtEl>
                                            <p:attrNameLst>
                                              <p:attrName>ppt_y</p:attrName>
                                            </p:attrNameLst>
                                          </p:cBhvr>
                                          <p:tavLst>
                                            <p:tav tm="0">
                                              <p:val>
                                                <p:strVal val="0-#ppt_h/2"/>
                                              </p:val>
                                            </p:tav>
                                            <p:tav tm="100000">
                                              <p:val>
                                                <p:strVal val="#ppt_y"/>
                                              </p:val>
                                            </p:tav>
                                          </p:tavLst>
                                        </p:anim>
                                      </p:childTnLst>
                                    </p:cTn>
                                  </p:par>
                                  <p:par>
                                    <p:cTn id="40" presetID="2" presetClass="entr" presetSubtype="12" accel="61000" fill="hold" nodeType="withEffect" p14:presetBounceEnd="58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58000">
                                          <p:cBhvr additive="base">
                                            <p:cTn id="42" dur="1400" fill="hold"/>
                                            <p:tgtEl>
                                              <p:spTgt spid="50"/>
                                            </p:tgtEl>
                                            <p:attrNameLst>
                                              <p:attrName>ppt_x</p:attrName>
                                            </p:attrNameLst>
                                          </p:cBhvr>
                                          <p:tavLst>
                                            <p:tav tm="0">
                                              <p:val>
                                                <p:strVal val="0-#ppt_w/2"/>
                                              </p:val>
                                            </p:tav>
                                            <p:tav tm="100000">
                                              <p:val>
                                                <p:strVal val="#ppt_x"/>
                                              </p:val>
                                            </p:tav>
                                          </p:tavLst>
                                        </p:anim>
                                        <p:anim calcmode="lin" valueType="num" p14:bounceEnd="58000">
                                          <p:cBhvr additive="base">
                                            <p:cTn id="43" dur="1400" fill="hold"/>
                                            <p:tgtEl>
                                              <p:spTgt spid="50"/>
                                            </p:tgtEl>
                                            <p:attrNameLst>
                                              <p:attrName>ppt_y</p:attrName>
                                            </p:attrNameLst>
                                          </p:cBhvr>
                                          <p:tavLst>
                                            <p:tav tm="0">
                                              <p:val>
                                                <p:strVal val="1+#ppt_h/2"/>
                                              </p:val>
                                            </p:tav>
                                            <p:tav tm="100000">
                                              <p:val>
                                                <p:strVal val="#ppt_y"/>
                                              </p:val>
                                            </p:tav>
                                          </p:tavLst>
                                        </p:anim>
                                      </p:childTnLst>
                                    </p:cTn>
                                  </p:par>
                                  <p:par>
                                    <p:cTn id="44" presetID="2" presetClass="entr" presetSubtype="3" accel="61000" fill="hold" nodeType="withEffect" p14:presetBounceEnd="58000">
                                      <p:stCondLst>
                                        <p:cond delay="0"/>
                                      </p:stCondLst>
                                      <p:childTnLst>
                                        <p:set>
                                          <p:cBhvr>
                                            <p:cTn id="45" dur="1" fill="hold">
                                              <p:stCondLst>
                                                <p:cond delay="0"/>
                                              </p:stCondLst>
                                            </p:cTn>
                                            <p:tgtEl>
                                              <p:spTgt spid="55"/>
                                            </p:tgtEl>
                                            <p:attrNameLst>
                                              <p:attrName>style.visibility</p:attrName>
                                            </p:attrNameLst>
                                          </p:cBhvr>
                                          <p:to>
                                            <p:strVal val="visible"/>
                                          </p:to>
                                        </p:set>
                                        <p:anim calcmode="lin" valueType="num" p14:bounceEnd="58000">
                                          <p:cBhvr additive="base">
                                            <p:cTn id="46" dur="1400" fill="hold"/>
                                            <p:tgtEl>
                                              <p:spTgt spid="55"/>
                                            </p:tgtEl>
                                            <p:attrNameLst>
                                              <p:attrName>ppt_x</p:attrName>
                                            </p:attrNameLst>
                                          </p:cBhvr>
                                          <p:tavLst>
                                            <p:tav tm="0">
                                              <p:val>
                                                <p:strVal val="1+#ppt_w/2"/>
                                              </p:val>
                                            </p:tav>
                                            <p:tav tm="100000">
                                              <p:val>
                                                <p:strVal val="#ppt_x"/>
                                              </p:val>
                                            </p:tav>
                                          </p:tavLst>
                                        </p:anim>
                                        <p:anim calcmode="lin" valueType="num" p14:bounceEnd="58000">
                                          <p:cBhvr additive="base">
                                            <p:cTn id="47" dur="1400" fill="hold"/>
                                            <p:tgtEl>
                                              <p:spTgt spid="55"/>
                                            </p:tgtEl>
                                            <p:attrNameLst>
                                              <p:attrName>ppt_y</p:attrName>
                                            </p:attrNameLst>
                                          </p:cBhvr>
                                          <p:tavLst>
                                            <p:tav tm="0">
                                              <p:val>
                                                <p:strVal val="0-#ppt_h/2"/>
                                              </p:val>
                                            </p:tav>
                                            <p:tav tm="100000">
                                              <p:val>
                                                <p:strVal val="#ppt_y"/>
                                              </p:val>
                                            </p:tav>
                                          </p:tavLst>
                                        </p:anim>
                                      </p:childTnLst>
                                    </p:cTn>
                                  </p:par>
                                  <p:par>
                                    <p:cTn id="48" presetID="2" presetClass="entr" presetSubtype="12" accel="61000" fill="hold" nodeType="withEffect" p14:presetBounceEnd="58000">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14:bounceEnd="58000">
                                          <p:cBhvr additive="base">
                                            <p:cTn id="50" dur="1400" fill="hold"/>
                                            <p:tgtEl>
                                              <p:spTgt spid="40"/>
                                            </p:tgtEl>
                                            <p:attrNameLst>
                                              <p:attrName>ppt_x</p:attrName>
                                            </p:attrNameLst>
                                          </p:cBhvr>
                                          <p:tavLst>
                                            <p:tav tm="0">
                                              <p:val>
                                                <p:strVal val="0-#ppt_w/2"/>
                                              </p:val>
                                            </p:tav>
                                            <p:tav tm="100000">
                                              <p:val>
                                                <p:strVal val="#ppt_x"/>
                                              </p:val>
                                            </p:tav>
                                          </p:tavLst>
                                        </p:anim>
                                        <p:anim calcmode="lin" valueType="num" p14:bounceEnd="58000">
                                          <p:cBhvr additive="base">
                                            <p:cTn id="51" dur="1400" fill="hold"/>
                                            <p:tgtEl>
                                              <p:spTgt spid="40"/>
                                            </p:tgtEl>
                                            <p:attrNameLst>
                                              <p:attrName>ppt_y</p:attrName>
                                            </p:attrNameLst>
                                          </p:cBhvr>
                                          <p:tavLst>
                                            <p:tav tm="0">
                                              <p:val>
                                                <p:strVal val="1+#ppt_h/2"/>
                                              </p:val>
                                            </p:tav>
                                            <p:tav tm="100000">
                                              <p:val>
                                                <p:strVal val="#ppt_y"/>
                                              </p:val>
                                            </p:tav>
                                          </p:tavLst>
                                        </p:anim>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ipe(left)">
                                          <p:cBhvr>
                                            <p:cTn id="55" dur="500"/>
                                            <p:tgtEl>
                                              <p:spTgt spid="2"/>
                                            </p:tgtEl>
                                          </p:cBhvr>
                                        </p:animEffect>
                                      </p:childTnLst>
                                    </p:cTn>
                                  </p:par>
                                </p:childTnLst>
                              </p:cTn>
                            </p:par>
                            <p:par>
                              <p:cTn id="56" fill="hold">
                                <p:stCondLst>
                                  <p:cond delay="5500"/>
                                </p:stCondLst>
                                <p:childTnLst>
                                  <p:par>
                                    <p:cTn id="57" presetID="31" presetClass="entr" presetSubtype="0" fill="hold" grpId="0" nodeType="afterEffect">
                                      <p:stCondLst>
                                        <p:cond delay="0"/>
                                      </p:stCondLst>
                                      <p:childTnLst>
                                        <p:set>
                                          <p:cBhvr>
                                            <p:cTn id="58" dur="1" fill="hold">
                                              <p:stCondLst>
                                                <p:cond delay="0"/>
                                              </p:stCondLst>
                                            </p:cTn>
                                            <p:tgtEl>
                                              <p:spTgt spid="108"/>
                                            </p:tgtEl>
                                            <p:attrNameLst>
                                              <p:attrName>style.visibility</p:attrName>
                                            </p:attrNameLst>
                                          </p:cBhvr>
                                          <p:to>
                                            <p:strVal val="visible"/>
                                          </p:to>
                                        </p:set>
                                        <p:anim calcmode="lin" valueType="num">
                                          <p:cBhvr>
                                            <p:cTn id="59" dur="500" fill="hold"/>
                                            <p:tgtEl>
                                              <p:spTgt spid="108"/>
                                            </p:tgtEl>
                                            <p:attrNameLst>
                                              <p:attrName>ppt_w</p:attrName>
                                            </p:attrNameLst>
                                          </p:cBhvr>
                                          <p:tavLst>
                                            <p:tav tm="0">
                                              <p:val>
                                                <p:fltVal val="0"/>
                                              </p:val>
                                            </p:tav>
                                            <p:tav tm="100000">
                                              <p:val>
                                                <p:strVal val="#ppt_w"/>
                                              </p:val>
                                            </p:tav>
                                          </p:tavLst>
                                        </p:anim>
                                        <p:anim calcmode="lin" valueType="num">
                                          <p:cBhvr>
                                            <p:cTn id="60" dur="500" fill="hold"/>
                                            <p:tgtEl>
                                              <p:spTgt spid="108"/>
                                            </p:tgtEl>
                                            <p:attrNameLst>
                                              <p:attrName>ppt_h</p:attrName>
                                            </p:attrNameLst>
                                          </p:cBhvr>
                                          <p:tavLst>
                                            <p:tav tm="0">
                                              <p:val>
                                                <p:fltVal val="0"/>
                                              </p:val>
                                            </p:tav>
                                            <p:tav tm="100000">
                                              <p:val>
                                                <p:strVal val="#ppt_h"/>
                                              </p:val>
                                            </p:tav>
                                          </p:tavLst>
                                        </p:anim>
                                        <p:anim calcmode="lin" valueType="num">
                                          <p:cBhvr>
                                            <p:cTn id="61" dur="500" fill="hold"/>
                                            <p:tgtEl>
                                              <p:spTgt spid="108"/>
                                            </p:tgtEl>
                                            <p:attrNameLst>
                                              <p:attrName>style.rotation</p:attrName>
                                            </p:attrNameLst>
                                          </p:cBhvr>
                                          <p:tavLst>
                                            <p:tav tm="0">
                                              <p:val>
                                                <p:fltVal val="90"/>
                                              </p:val>
                                            </p:tav>
                                            <p:tav tm="100000">
                                              <p:val>
                                                <p:fltVal val="0"/>
                                              </p:val>
                                            </p:tav>
                                          </p:tavLst>
                                        </p:anim>
                                        <p:animEffect transition="in" filter="fade">
                                          <p:cBhvr>
                                            <p:cTn id="62" dur="500"/>
                                            <p:tgtEl>
                                              <p:spTgt spid="108"/>
                                            </p:tgtEl>
                                          </p:cBhvr>
                                        </p:animEffect>
                                      </p:childTnLst>
                                    </p:cTn>
                                  </p:par>
                                </p:childTnLst>
                              </p:cTn>
                            </p:par>
                            <p:par>
                              <p:cTn id="63" fill="hold">
                                <p:stCondLst>
                                  <p:cond delay="6000"/>
                                </p:stCondLst>
                                <p:childTnLst>
                                  <p:par>
                                    <p:cTn id="64" presetID="22" presetClass="entr" presetSubtype="8" fill="hold" grpId="0" nodeType="after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wipe(left)">
                                          <p:cBhvr>
                                            <p:cTn id="66" dur="500"/>
                                            <p:tgtEl>
                                              <p:spTgt spid="66"/>
                                            </p:tgtEl>
                                          </p:cBhvr>
                                        </p:animEffect>
                                      </p:childTnLst>
                                    </p:cTn>
                                  </p:par>
                                </p:childTnLst>
                              </p:cTn>
                            </p:par>
                            <p:par>
                              <p:cTn id="67" fill="hold">
                                <p:stCondLst>
                                  <p:cond delay="6500"/>
                                </p:stCondLst>
                                <p:childTnLst>
                                  <p:par>
                                    <p:cTn id="68" presetID="31" presetClass="entr" presetSubtype="0" fill="hold" nodeType="afterEffect">
                                      <p:stCondLst>
                                        <p:cond delay="0"/>
                                      </p:stCondLst>
                                      <p:childTnLst>
                                        <p:set>
                                          <p:cBhvr>
                                            <p:cTn id="69" dur="1" fill="hold">
                                              <p:stCondLst>
                                                <p:cond delay="0"/>
                                              </p:stCondLst>
                                            </p:cTn>
                                            <p:tgtEl>
                                              <p:spTgt spid="71"/>
                                            </p:tgtEl>
                                            <p:attrNameLst>
                                              <p:attrName>style.visibility</p:attrName>
                                            </p:attrNameLst>
                                          </p:cBhvr>
                                          <p:to>
                                            <p:strVal val="visible"/>
                                          </p:to>
                                        </p:set>
                                        <p:anim calcmode="lin" valueType="num">
                                          <p:cBhvr>
                                            <p:cTn id="70" dur="500" fill="hold"/>
                                            <p:tgtEl>
                                              <p:spTgt spid="71"/>
                                            </p:tgtEl>
                                            <p:attrNameLst>
                                              <p:attrName>ppt_w</p:attrName>
                                            </p:attrNameLst>
                                          </p:cBhvr>
                                          <p:tavLst>
                                            <p:tav tm="0">
                                              <p:val>
                                                <p:fltVal val="0"/>
                                              </p:val>
                                            </p:tav>
                                            <p:tav tm="100000">
                                              <p:val>
                                                <p:strVal val="#ppt_w"/>
                                              </p:val>
                                            </p:tav>
                                          </p:tavLst>
                                        </p:anim>
                                        <p:anim calcmode="lin" valueType="num">
                                          <p:cBhvr>
                                            <p:cTn id="71" dur="500" fill="hold"/>
                                            <p:tgtEl>
                                              <p:spTgt spid="71"/>
                                            </p:tgtEl>
                                            <p:attrNameLst>
                                              <p:attrName>ppt_h</p:attrName>
                                            </p:attrNameLst>
                                          </p:cBhvr>
                                          <p:tavLst>
                                            <p:tav tm="0">
                                              <p:val>
                                                <p:fltVal val="0"/>
                                              </p:val>
                                            </p:tav>
                                            <p:tav tm="100000">
                                              <p:val>
                                                <p:strVal val="#ppt_h"/>
                                              </p:val>
                                            </p:tav>
                                          </p:tavLst>
                                        </p:anim>
                                        <p:anim calcmode="lin" valueType="num">
                                          <p:cBhvr>
                                            <p:cTn id="72" dur="500" fill="hold"/>
                                            <p:tgtEl>
                                              <p:spTgt spid="71"/>
                                            </p:tgtEl>
                                            <p:attrNameLst>
                                              <p:attrName>style.rotation</p:attrName>
                                            </p:attrNameLst>
                                          </p:cBhvr>
                                          <p:tavLst>
                                            <p:tav tm="0">
                                              <p:val>
                                                <p:fltVal val="90"/>
                                              </p:val>
                                            </p:tav>
                                            <p:tav tm="100000">
                                              <p:val>
                                                <p:fltVal val="0"/>
                                              </p:val>
                                            </p:tav>
                                          </p:tavLst>
                                        </p:anim>
                                        <p:animEffect transition="in" filter="fade">
                                          <p:cBhvr>
                                            <p:cTn id="73" dur="500"/>
                                            <p:tgtEl>
                                              <p:spTgt spid="71"/>
                                            </p:tgtEl>
                                          </p:cBhvr>
                                        </p:animEffect>
                                      </p:childTnLst>
                                    </p:cTn>
                                  </p:par>
                                </p:childTnLst>
                              </p:cTn>
                            </p:par>
                            <p:par>
                              <p:cTn id="74" fill="hold">
                                <p:stCondLst>
                                  <p:cond delay="7000"/>
                                </p:stCondLst>
                                <p:childTnLst>
                                  <p:par>
                                    <p:cTn id="75" presetID="22" presetClass="entr" presetSubtype="8" fill="hold" grpId="0" nodeType="afterEffect">
                                      <p:stCondLst>
                                        <p:cond delay="0"/>
                                      </p:stCondLst>
                                      <p:childTnLst>
                                        <p:set>
                                          <p:cBhvr>
                                            <p:cTn id="76" dur="1" fill="hold">
                                              <p:stCondLst>
                                                <p:cond delay="0"/>
                                              </p:stCondLst>
                                            </p:cTn>
                                            <p:tgtEl>
                                              <p:spTgt spid="124"/>
                                            </p:tgtEl>
                                            <p:attrNameLst>
                                              <p:attrName>style.visibility</p:attrName>
                                            </p:attrNameLst>
                                          </p:cBhvr>
                                          <p:to>
                                            <p:strVal val="visible"/>
                                          </p:to>
                                        </p:set>
                                        <p:animEffect transition="in" filter="wipe(left)">
                                          <p:cBhvr>
                                            <p:cTn id="77" dur="500"/>
                                            <p:tgtEl>
                                              <p:spTgt spid="124"/>
                                            </p:tgtEl>
                                          </p:cBhvr>
                                        </p:animEffect>
                                      </p:childTnLst>
                                    </p:cTn>
                                  </p:par>
                                </p:childTnLst>
                              </p:cTn>
                            </p:par>
                            <p:par>
                              <p:cTn id="78" fill="hold">
                                <p:stCondLst>
                                  <p:cond delay="7500"/>
                                </p:stCondLst>
                                <p:childTnLst>
                                  <p:par>
                                    <p:cTn id="79" presetID="31" presetClass="entr" presetSubtype="0"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p:cTn id="81" dur="500" fill="hold"/>
                                            <p:tgtEl>
                                              <p:spTgt spid="76"/>
                                            </p:tgtEl>
                                            <p:attrNameLst>
                                              <p:attrName>ppt_w</p:attrName>
                                            </p:attrNameLst>
                                          </p:cBhvr>
                                          <p:tavLst>
                                            <p:tav tm="0">
                                              <p:val>
                                                <p:fltVal val="0"/>
                                              </p:val>
                                            </p:tav>
                                            <p:tav tm="100000">
                                              <p:val>
                                                <p:strVal val="#ppt_w"/>
                                              </p:val>
                                            </p:tav>
                                          </p:tavLst>
                                        </p:anim>
                                        <p:anim calcmode="lin" valueType="num">
                                          <p:cBhvr>
                                            <p:cTn id="82" dur="500" fill="hold"/>
                                            <p:tgtEl>
                                              <p:spTgt spid="76"/>
                                            </p:tgtEl>
                                            <p:attrNameLst>
                                              <p:attrName>ppt_h</p:attrName>
                                            </p:attrNameLst>
                                          </p:cBhvr>
                                          <p:tavLst>
                                            <p:tav tm="0">
                                              <p:val>
                                                <p:fltVal val="0"/>
                                              </p:val>
                                            </p:tav>
                                            <p:tav tm="100000">
                                              <p:val>
                                                <p:strVal val="#ppt_h"/>
                                              </p:val>
                                            </p:tav>
                                          </p:tavLst>
                                        </p:anim>
                                        <p:anim calcmode="lin" valueType="num">
                                          <p:cBhvr>
                                            <p:cTn id="83" dur="500" fill="hold"/>
                                            <p:tgtEl>
                                              <p:spTgt spid="76"/>
                                            </p:tgtEl>
                                            <p:attrNameLst>
                                              <p:attrName>style.rotation</p:attrName>
                                            </p:attrNameLst>
                                          </p:cBhvr>
                                          <p:tavLst>
                                            <p:tav tm="0">
                                              <p:val>
                                                <p:fltVal val="90"/>
                                              </p:val>
                                            </p:tav>
                                            <p:tav tm="100000">
                                              <p:val>
                                                <p:fltVal val="0"/>
                                              </p:val>
                                            </p:tav>
                                          </p:tavLst>
                                        </p:anim>
                                        <p:animEffect transition="in" filter="fade">
                                          <p:cBhvr>
                                            <p:cTn id="84" dur="500"/>
                                            <p:tgtEl>
                                              <p:spTgt spid="76"/>
                                            </p:tgtEl>
                                          </p:cBhvr>
                                        </p:animEffect>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74"/>
                                            </p:tgtEl>
                                            <p:attrNameLst>
                                              <p:attrName>style.visibility</p:attrName>
                                            </p:attrNameLst>
                                          </p:cBhvr>
                                          <p:to>
                                            <p:strVal val="visible"/>
                                          </p:to>
                                        </p:set>
                                        <p:animEffect transition="in" filter="wipe(left)">
                                          <p:cBhvr>
                                            <p:cTn id="88" dur="500"/>
                                            <p:tgtEl>
                                              <p:spTgt spid="74"/>
                                            </p:tgtEl>
                                          </p:cBhvr>
                                        </p:animEffect>
                                      </p:childTnLst>
                                    </p:cTn>
                                  </p:par>
                                </p:childTnLst>
                              </p:cTn>
                            </p:par>
                            <p:par>
                              <p:cTn id="89" fill="hold">
                                <p:stCondLst>
                                  <p:cond delay="8500"/>
                                </p:stCondLst>
                                <p:childTnLst>
                                  <p:par>
                                    <p:cTn id="90" presetID="31" presetClass="entr" presetSubtype="0" fill="hold" nodeType="afterEffect">
                                      <p:stCondLst>
                                        <p:cond delay="0"/>
                                      </p:stCondLst>
                                      <p:childTnLst>
                                        <p:set>
                                          <p:cBhvr>
                                            <p:cTn id="91" dur="1" fill="hold">
                                              <p:stCondLst>
                                                <p:cond delay="0"/>
                                              </p:stCondLst>
                                            </p:cTn>
                                            <p:tgtEl>
                                              <p:spTgt spid="104"/>
                                            </p:tgtEl>
                                            <p:attrNameLst>
                                              <p:attrName>style.visibility</p:attrName>
                                            </p:attrNameLst>
                                          </p:cBhvr>
                                          <p:to>
                                            <p:strVal val="visible"/>
                                          </p:to>
                                        </p:set>
                                        <p:anim calcmode="lin" valueType="num">
                                          <p:cBhvr>
                                            <p:cTn id="92" dur="500" fill="hold"/>
                                            <p:tgtEl>
                                              <p:spTgt spid="104"/>
                                            </p:tgtEl>
                                            <p:attrNameLst>
                                              <p:attrName>ppt_w</p:attrName>
                                            </p:attrNameLst>
                                          </p:cBhvr>
                                          <p:tavLst>
                                            <p:tav tm="0">
                                              <p:val>
                                                <p:fltVal val="0"/>
                                              </p:val>
                                            </p:tav>
                                            <p:tav tm="100000">
                                              <p:val>
                                                <p:strVal val="#ppt_w"/>
                                              </p:val>
                                            </p:tav>
                                          </p:tavLst>
                                        </p:anim>
                                        <p:anim calcmode="lin" valueType="num">
                                          <p:cBhvr>
                                            <p:cTn id="93" dur="500" fill="hold"/>
                                            <p:tgtEl>
                                              <p:spTgt spid="104"/>
                                            </p:tgtEl>
                                            <p:attrNameLst>
                                              <p:attrName>ppt_h</p:attrName>
                                            </p:attrNameLst>
                                          </p:cBhvr>
                                          <p:tavLst>
                                            <p:tav tm="0">
                                              <p:val>
                                                <p:fltVal val="0"/>
                                              </p:val>
                                            </p:tav>
                                            <p:tav tm="100000">
                                              <p:val>
                                                <p:strVal val="#ppt_h"/>
                                              </p:val>
                                            </p:tav>
                                          </p:tavLst>
                                        </p:anim>
                                        <p:anim calcmode="lin" valueType="num">
                                          <p:cBhvr>
                                            <p:cTn id="94" dur="500" fill="hold"/>
                                            <p:tgtEl>
                                              <p:spTgt spid="104"/>
                                            </p:tgtEl>
                                            <p:attrNameLst>
                                              <p:attrName>style.rotation</p:attrName>
                                            </p:attrNameLst>
                                          </p:cBhvr>
                                          <p:tavLst>
                                            <p:tav tm="0">
                                              <p:val>
                                                <p:fltVal val="90"/>
                                              </p:val>
                                            </p:tav>
                                            <p:tav tm="100000">
                                              <p:val>
                                                <p:fltVal val="0"/>
                                              </p:val>
                                            </p:tav>
                                          </p:tavLst>
                                        </p:anim>
                                        <p:animEffect transition="in" filter="fade">
                                          <p:cBhvr>
                                            <p:cTn id="95" dur="500"/>
                                            <p:tgtEl>
                                              <p:spTgt spid="104"/>
                                            </p:tgtEl>
                                          </p:cBhvr>
                                        </p:animEffect>
                                      </p:childTnLst>
                                    </p:cTn>
                                  </p:par>
                                </p:childTnLst>
                              </p:cTn>
                            </p:par>
                            <p:par>
                              <p:cTn id="96" fill="hold">
                                <p:stCondLst>
                                  <p:cond delay="9000"/>
                                </p:stCondLst>
                                <p:childTnLst>
                                  <p:par>
                                    <p:cTn id="97" presetID="22" presetClass="entr" presetSubtype="8"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childTnLst>
                              </p:cTn>
                            </p:par>
                            <p:par>
                              <p:cTn id="100" fill="hold">
                                <p:stCondLst>
                                  <p:cond delay="9500"/>
                                </p:stCondLst>
                                <p:childTnLst>
                                  <p:par>
                                    <p:cTn id="101" presetID="31" presetClass="entr" presetSubtype="0" fill="hold" nodeType="afterEffect">
                                      <p:stCondLst>
                                        <p:cond delay="0"/>
                                      </p:stCondLst>
                                      <p:childTnLst>
                                        <p:set>
                                          <p:cBhvr>
                                            <p:cTn id="102" dur="1" fill="hold">
                                              <p:stCondLst>
                                                <p:cond delay="0"/>
                                              </p:stCondLst>
                                            </p:cTn>
                                            <p:tgtEl>
                                              <p:spTgt spid="90"/>
                                            </p:tgtEl>
                                            <p:attrNameLst>
                                              <p:attrName>style.visibility</p:attrName>
                                            </p:attrNameLst>
                                          </p:cBhvr>
                                          <p:to>
                                            <p:strVal val="visible"/>
                                          </p:to>
                                        </p:set>
                                        <p:anim calcmode="lin" valueType="num">
                                          <p:cBhvr>
                                            <p:cTn id="103" dur="500" fill="hold"/>
                                            <p:tgtEl>
                                              <p:spTgt spid="90"/>
                                            </p:tgtEl>
                                            <p:attrNameLst>
                                              <p:attrName>ppt_w</p:attrName>
                                            </p:attrNameLst>
                                          </p:cBhvr>
                                          <p:tavLst>
                                            <p:tav tm="0">
                                              <p:val>
                                                <p:fltVal val="0"/>
                                              </p:val>
                                            </p:tav>
                                            <p:tav tm="100000">
                                              <p:val>
                                                <p:strVal val="#ppt_w"/>
                                              </p:val>
                                            </p:tav>
                                          </p:tavLst>
                                        </p:anim>
                                        <p:anim calcmode="lin" valueType="num">
                                          <p:cBhvr>
                                            <p:cTn id="104" dur="500" fill="hold"/>
                                            <p:tgtEl>
                                              <p:spTgt spid="90"/>
                                            </p:tgtEl>
                                            <p:attrNameLst>
                                              <p:attrName>ppt_h</p:attrName>
                                            </p:attrNameLst>
                                          </p:cBhvr>
                                          <p:tavLst>
                                            <p:tav tm="0">
                                              <p:val>
                                                <p:fltVal val="0"/>
                                              </p:val>
                                            </p:tav>
                                            <p:tav tm="100000">
                                              <p:val>
                                                <p:strVal val="#ppt_h"/>
                                              </p:val>
                                            </p:tav>
                                          </p:tavLst>
                                        </p:anim>
                                        <p:anim calcmode="lin" valueType="num">
                                          <p:cBhvr>
                                            <p:cTn id="105" dur="500" fill="hold"/>
                                            <p:tgtEl>
                                              <p:spTgt spid="90"/>
                                            </p:tgtEl>
                                            <p:attrNameLst>
                                              <p:attrName>style.rotation</p:attrName>
                                            </p:attrNameLst>
                                          </p:cBhvr>
                                          <p:tavLst>
                                            <p:tav tm="0">
                                              <p:val>
                                                <p:fltVal val="90"/>
                                              </p:val>
                                            </p:tav>
                                            <p:tav tm="100000">
                                              <p:val>
                                                <p:fltVal val="0"/>
                                              </p:val>
                                            </p:tav>
                                          </p:tavLst>
                                        </p:anim>
                                        <p:animEffect transition="in" filter="fade">
                                          <p:cBhvr>
                                            <p:cTn id="106" dur="500"/>
                                            <p:tgtEl>
                                              <p:spTgt spid="90"/>
                                            </p:tgtEl>
                                          </p:cBhvr>
                                        </p:animEffect>
                                      </p:childTnLst>
                                    </p:cTn>
                                  </p:par>
                                </p:childTnLst>
                              </p:cTn>
                            </p:par>
                            <p:par>
                              <p:cTn id="107" fill="hold">
                                <p:stCondLst>
                                  <p:cond delay="10000"/>
                                </p:stCondLst>
                                <p:childTnLst>
                                  <p:par>
                                    <p:cTn id="108" presetID="22" presetClass="entr" presetSubtype="8" fill="hold" grpId="0" nodeType="afterEffect">
                                      <p:stCondLst>
                                        <p:cond delay="0"/>
                                      </p:stCondLst>
                                      <p:childTnLst>
                                        <p:set>
                                          <p:cBhvr>
                                            <p:cTn id="109" dur="1" fill="hold">
                                              <p:stCondLst>
                                                <p:cond delay="0"/>
                                              </p:stCondLst>
                                            </p:cTn>
                                            <p:tgtEl>
                                              <p:spTgt spid="69"/>
                                            </p:tgtEl>
                                            <p:attrNameLst>
                                              <p:attrName>style.visibility</p:attrName>
                                            </p:attrNameLst>
                                          </p:cBhvr>
                                          <p:to>
                                            <p:strVal val="visible"/>
                                          </p:to>
                                        </p:set>
                                        <p:animEffect transition="in" filter="wipe(left)">
                                          <p:cBhvr>
                                            <p:cTn id="11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p:bldP spid="69" grpId="0"/>
          <p:bldP spid="74" grpId="0"/>
          <p:bldP spid="107" grpId="0"/>
          <p:bldP spid="108" grpId="0" bldLvl="0" animBg="1"/>
          <p:bldP spid="124" grpId="0"/>
          <p:bldP spid="2"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750" fill="hold"/>
                                            <p:tgtEl>
                                              <p:spTgt spid="88"/>
                                            </p:tgtEl>
                                            <p:attrNameLst>
                                              <p:attrName>ppt_x</p:attrName>
                                            </p:attrNameLst>
                                          </p:cBhvr>
                                          <p:tavLst>
                                            <p:tav tm="0">
                                              <p:val>
                                                <p:strVal val="0-#ppt_w/2"/>
                                              </p:val>
                                            </p:tav>
                                            <p:tav tm="100000">
                                              <p:val>
                                                <p:strVal val="#ppt_x"/>
                                              </p:val>
                                            </p:tav>
                                          </p:tavLst>
                                        </p:anim>
                                        <p:anim calcmode="lin" valueType="num">
                                          <p:cBhvr additive="base">
                                            <p:cTn id="8" dur="750" fill="hold"/>
                                            <p:tgtEl>
                                              <p:spTgt spid="8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stCondLst>
                                        <p:cond delay="0"/>
                                      </p:stCondLst>
                                      <p:childTnLst>
                                        <p:set>
                                          <p:cBhvr>
                                            <p:cTn id="11" dur="1" fill="hold">
                                              <p:stCondLst>
                                                <p:cond delay="0"/>
                                              </p:stCondLst>
                                            </p:cTn>
                                            <p:tgtEl>
                                              <p:spTgt spid="107"/>
                                            </p:tgtEl>
                                            <p:attrNameLst>
                                              <p:attrName>style.visibility</p:attrName>
                                            </p:attrNameLst>
                                          </p:cBhvr>
                                          <p:to>
                                            <p:strVal val="visible"/>
                                          </p:to>
                                        </p:set>
                                        <p:anim calcmode="lin" valueType="num">
                                          <p:cBhvr additive="base">
                                            <p:cTn id="12" dur="750" fill="hold"/>
                                            <p:tgtEl>
                                              <p:spTgt spid="107"/>
                                            </p:tgtEl>
                                            <p:attrNameLst>
                                              <p:attrName>ppt_x</p:attrName>
                                            </p:attrNameLst>
                                          </p:cBhvr>
                                          <p:tavLst>
                                            <p:tav tm="0">
                                              <p:val>
                                                <p:strVal val="0-#ppt_w/2"/>
                                              </p:val>
                                            </p:tav>
                                            <p:tav tm="100000">
                                              <p:val>
                                                <p:strVal val="#ppt_x"/>
                                              </p:val>
                                            </p:tav>
                                          </p:tavLst>
                                        </p:anim>
                                        <p:anim calcmode="lin" valueType="num">
                                          <p:cBhvr additive="base">
                                            <p:cTn id="13" dur="750" fill="hold"/>
                                            <p:tgtEl>
                                              <p:spTgt spid="107"/>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3"/>
                                            </p:tgtEl>
                                            <p:attrNameLst>
                                              <p:attrName>style.visibility</p:attrName>
                                            </p:attrNameLst>
                                          </p:cBhvr>
                                          <p:to>
                                            <p:strVal val="visible"/>
                                          </p:to>
                                        </p:set>
                                        <p:animEffect transition="in" filter="wipe(left)">
                                          <p:cBhvr>
                                            <p:cTn id="17" dur="500"/>
                                            <p:tgtEl>
                                              <p:spTgt spid="123"/>
                                            </p:tgtEl>
                                          </p:cBhvr>
                                        </p:animEffect>
                                      </p:childTnLst>
                                    </p:cTn>
                                  </p:par>
                                </p:childTnLst>
                              </p:cTn>
                            </p:par>
                            <p:par>
                              <p:cTn id="18" fill="hold">
                                <p:stCondLst>
                                  <p:cond delay="2500"/>
                                </p:stCondLst>
                                <p:childTnLst>
                                  <p:par>
                                    <p:cTn id="19" presetID="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3500"/>
                                </p:stCondLst>
                                <p:childTnLst>
                                  <p:par>
                                    <p:cTn id="28" presetID="2" presetClass="entr" presetSubtype="12" accel="61000"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1400" fill="hold"/>
                                            <p:tgtEl>
                                              <p:spTgt spid="30"/>
                                            </p:tgtEl>
                                            <p:attrNameLst>
                                              <p:attrName>ppt_x</p:attrName>
                                            </p:attrNameLst>
                                          </p:cBhvr>
                                          <p:tavLst>
                                            <p:tav tm="0">
                                              <p:val>
                                                <p:strVal val="0-#ppt_w/2"/>
                                              </p:val>
                                            </p:tav>
                                            <p:tav tm="100000">
                                              <p:val>
                                                <p:strVal val="#ppt_x"/>
                                              </p:val>
                                            </p:tav>
                                          </p:tavLst>
                                        </p:anim>
                                        <p:anim calcmode="lin" valueType="num">
                                          <p:cBhvr additive="base">
                                            <p:cTn id="31" dur="14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3" accel="61000" fill="hold"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1400" fill="hold"/>
                                            <p:tgtEl>
                                              <p:spTgt spid="35"/>
                                            </p:tgtEl>
                                            <p:attrNameLst>
                                              <p:attrName>ppt_x</p:attrName>
                                            </p:attrNameLst>
                                          </p:cBhvr>
                                          <p:tavLst>
                                            <p:tav tm="0">
                                              <p:val>
                                                <p:strVal val="1+#ppt_w/2"/>
                                              </p:val>
                                            </p:tav>
                                            <p:tav tm="100000">
                                              <p:val>
                                                <p:strVal val="#ppt_x"/>
                                              </p:val>
                                            </p:tav>
                                          </p:tavLst>
                                        </p:anim>
                                        <p:anim calcmode="lin" valueType="num">
                                          <p:cBhvr additive="base">
                                            <p:cTn id="35" dur="1400" fill="hold"/>
                                            <p:tgtEl>
                                              <p:spTgt spid="35"/>
                                            </p:tgtEl>
                                            <p:attrNameLst>
                                              <p:attrName>ppt_y</p:attrName>
                                            </p:attrNameLst>
                                          </p:cBhvr>
                                          <p:tavLst>
                                            <p:tav tm="0">
                                              <p:val>
                                                <p:strVal val="0-#ppt_h/2"/>
                                              </p:val>
                                            </p:tav>
                                            <p:tav tm="100000">
                                              <p:val>
                                                <p:strVal val="#ppt_y"/>
                                              </p:val>
                                            </p:tav>
                                          </p:tavLst>
                                        </p:anim>
                                      </p:childTnLst>
                                    </p:cTn>
                                  </p:par>
                                  <p:par>
                                    <p:cTn id="36" presetID="2" presetClass="entr" presetSubtype="3" accel="61000" fill="hold" nodeType="withEffect">
                                      <p:stCondLst>
                                        <p:cond delay="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1400" fill="hold"/>
                                            <p:tgtEl>
                                              <p:spTgt spid="45"/>
                                            </p:tgtEl>
                                            <p:attrNameLst>
                                              <p:attrName>ppt_x</p:attrName>
                                            </p:attrNameLst>
                                          </p:cBhvr>
                                          <p:tavLst>
                                            <p:tav tm="0">
                                              <p:val>
                                                <p:strVal val="1+#ppt_w/2"/>
                                              </p:val>
                                            </p:tav>
                                            <p:tav tm="100000">
                                              <p:val>
                                                <p:strVal val="#ppt_x"/>
                                              </p:val>
                                            </p:tav>
                                          </p:tavLst>
                                        </p:anim>
                                        <p:anim calcmode="lin" valueType="num">
                                          <p:cBhvr additive="base">
                                            <p:cTn id="39" dur="1400" fill="hold"/>
                                            <p:tgtEl>
                                              <p:spTgt spid="45"/>
                                            </p:tgtEl>
                                            <p:attrNameLst>
                                              <p:attrName>ppt_y</p:attrName>
                                            </p:attrNameLst>
                                          </p:cBhvr>
                                          <p:tavLst>
                                            <p:tav tm="0">
                                              <p:val>
                                                <p:strVal val="0-#ppt_h/2"/>
                                              </p:val>
                                            </p:tav>
                                            <p:tav tm="100000">
                                              <p:val>
                                                <p:strVal val="#ppt_y"/>
                                              </p:val>
                                            </p:tav>
                                          </p:tavLst>
                                        </p:anim>
                                      </p:childTnLst>
                                    </p:cTn>
                                  </p:par>
                                  <p:par>
                                    <p:cTn id="40" presetID="2" presetClass="entr" presetSubtype="12" accel="61000"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400" fill="hold"/>
                                            <p:tgtEl>
                                              <p:spTgt spid="50"/>
                                            </p:tgtEl>
                                            <p:attrNameLst>
                                              <p:attrName>ppt_x</p:attrName>
                                            </p:attrNameLst>
                                          </p:cBhvr>
                                          <p:tavLst>
                                            <p:tav tm="0">
                                              <p:val>
                                                <p:strVal val="0-#ppt_w/2"/>
                                              </p:val>
                                            </p:tav>
                                            <p:tav tm="100000">
                                              <p:val>
                                                <p:strVal val="#ppt_x"/>
                                              </p:val>
                                            </p:tav>
                                          </p:tavLst>
                                        </p:anim>
                                        <p:anim calcmode="lin" valueType="num">
                                          <p:cBhvr additive="base">
                                            <p:cTn id="43" dur="1400" fill="hold"/>
                                            <p:tgtEl>
                                              <p:spTgt spid="50"/>
                                            </p:tgtEl>
                                            <p:attrNameLst>
                                              <p:attrName>ppt_y</p:attrName>
                                            </p:attrNameLst>
                                          </p:cBhvr>
                                          <p:tavLst>
                                            <p:tav tm="0">
                                              <p:val>
                                                <p:strVal val="1+#ppt_h/2"/>
                                              </p:val>
                                            </p:tav>
                                            <p:tav tm="100000">
                                              <p:val>
                                                <p:strVal val="#ppt_y"/>
                                              </p:val>
                                            </p:tav>
                                          </p:tavLst>
                                        </p:anim>
                                      </p:childTnLst>
                                    </p:cTn>
                                  </p:par>
                                  <p:par>
                                    <p:cTn id="44" presetID="2" presetClass="entr" presetSubtype="3" accel="61000" fill="hold" nodeType="withEffect">
                                      <p:stCondLst>
                                        <p:cond delay="0"/>
                                      </p:stCondLst>
                                      <p:childTnLst>
                                        <p:set>
                                          <p:cBhvr>
                                            <p:cTn id="45" dur="1" fill="hold">
                                              <p:stCondLst>
                                                <p:cond delay="0"/>
                                              </p:stCondLst>
                                            </p:cTn>
                                            <p:tgtEl>
                                              <p:spTgt spid="55"/>
                                            </p:tgtEl>
                                            <p:attrNameLst>
                                              <p:attrName>style.visibility</p:attrName>
                                            </p:attrNameLst>
                                          </p:cBhvr>
                                          <p:to>
                                            <p:strVal val="visible"/>
                                          </p:to>
                                        </p:set>
                                        <p:anim calcmode="lin" valueType="num">
                                          <p:cBhvr additive="base">
                                            <p:cTn id="46" dur="1400" fill="hold"/>
                                            <p:tgtEl>
                                              <p:spTgt spid="55"/>
                                            </p:tgtEl>
                                            <p:attrNameLst>
                                              <p:attrName>ppt_x</p:attrName>
                                            </p:attrNameLst>
                                          </p:cBhvr>
                                          <p:tavLst>
                                            <p:tav tm="0">
                                              <p:val>
                                                <p:strVal val="1+#ppt_w/2"/>
                                              </p:val>
                                            </p:tav>
                                            <p:tav tm="100000">
                                              <p:val>
                                                <p:strVal val="#ppt_x"/>
                                              </p:val>
                                            </p:tav>
                                          </p:tavLst>
                                        </p:anim>
                                        <p:anim calcmode="lin" valueType="num">
                                          <p:cBhvr additive="base">
                                            <p:cTn id="47" dur="1400" fill="hold"/>
                                            <p:tgtEl>
                                              <p:spTgt spid="55"/>
                                            </p:tgtEl>
                                            <p:attrNameLst>
                                              <p:attrName>ppt_y</p:attrName>
                                            </p:attrNameLst>
                                          </p:cBhvr>
                                          <p:tavLst>
                                            <p:tav tm="0">
                                              <p:val>
                                                <p:strVal val="0-#ppt_h/2"/>
                                              </p:val>
                                            </p:tav>
                                            <p:tav tm="100000">
                                              <p:val>
                                                <p:strVal val="#ppt_y"/>
                                              </p:val>
                                            </p:tav>
                                          </p:tavLst>
                                        </p:anim>
                                      </p:childTnLst>
                                    </p:cTn>
                                  </p:par>
                                  <p:par>
                                    <p:cTn id="48" presetID="2" presetClass="entr" presetSubtype="12" accel="61000" fill="hold"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1400" fill="hold"/>
                                            <p:tgtEl>
                                              <p:spTgt spid="40"/>
                                            </p:tgtEl>
                                            <p:attrNameLst>
                                              <p:attrName>ppt_x</p:attrName>
                                            </p:attrNameLst>
                                          </p:cBhvr>
                                          <p:tavLst>
                                            <p:tav tm="0">
                                              <p:val>
                                                <p:strVal val="0-#ppt_w/2"/>
                                              </p:val>
                                            </p:tav>
                                            <p:tav tm="100000">
                                              <p:val>
                                                <p:strVal val="#ppt_x"/>
                                              </p:val>
                                            </p:tav>
                                          </p:tavLst>
                                        </p:anim>
                                        <p:anim calcmode="lin" valueType="num">
                                          <p:cBhvr additive="base">
                                            <p:cTn id="51" dur="1400" fill="hold"/>
                                            <p:tgtEl>
                                              <p:spTgt spid="40"/>
                                            </p:tgtEl>
                                            <p:attrNameLst>
                                              <p:attrName>ppt_y</p:attrName>
                                            </p:attrNameLst>
                                          </p:cBhvr>
                                          <p:tavLst>
                                            <p:tav tm="0">
                                              <p:val>
                                                <p:strVal val="1+#ppt_h/2"/>
                                              </p:val>
                                            </p:tav>
                                            <p:tav tm="100000">
                                              <p:val>
                                                <p:strVal val="#ppt_y"/>
                                              </p:val>
                                            </p:tav>
                                          </p:tavLst>
                                        </p:anim>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ipe(left)">
                                          <p:cBhvr>
                                            <p:cTn id="55" dur="500"/>
                                            <p:tgtEl>
                                              <p:spTgt spid="2"/>
                                            </p:tgtEl>
                                          </p:cBhvr>
                                        </p:animEffect>
                                      </p:childTnLst>
                                    </p:cTn>
                                  </p:par>
                                </p:childTnLst>
                              </p:cTn>
                            </p:par>
                            <p:par>
                              <p:cTn id="56" fill="hold">
                                <p:stCondLst>
                                  <p:cond delay="5500"/>
                                </p:stCondLst>
                                <p:childTnLst>
                                  <p:par>
                                    <p:cTn id="57" presetID="31" presetClass="entr" presetSubtype="0" fill="hold" grpId="0" nodeType="afterEffect">
                                      <p:stCondLst>
                                        <p:cond delay="0"/>
                                      </p:stCondLst>
                                      <p:childTnLst>
                                        <p:set>
                                          <p:cBhvr>
                                            <p:cTn id="58" dur="1" fill="hold">
                                              <p:stCondLst>
                                                <p:cond delay="0"/>
                                              </p:stCondLst>
                                            </p:cTn>
                                            <p:tgtEl>
                                              <p:spTgt spid="108"/>
                                            </p:tgtEl>
                                            <p:attrNameLst>
                                              <p:attrName>style.visibility</p:attrName>
                                            </p:attrNameLst>
                                          </p:cBhvr>
                                          <p:to>
                                            <p:strVal val="visible"/>
                                          </p:to>
                                        </p:set>
                                        <p:anim calcmode="lin" valueType="num">
                                          <p:cBhvr>
                                            <p:cTn id="59" dur="500" fill="hold"/>
                                            <p:tgtEl>
                                              <p:spTgt spid="108"/>
                                            </p:tgtEl>
                                            <p:attrNameLst>
                                              <p:attrName>ppt_w</p:attrName>
                                            </p:attrNameLst>
                                          </p:cBhvr>
                                          <p:tavLst>
                                            <p:tav tm="0">
                                              <p:val>
                                                <p:fltVal val="0"/>
                                              </p:val>
                                            </p:tav>
                                            <p:tav tm="100000">
                                              <p:val>
                                                <p:strVal val="#ppt_w"/>
                                              </p:val>
                                            </p:tav>
                                          </p:tavLst>
                                        </p:anim>
                                        <p:anim calcmode="lin" valueType="num">
                                          <p:cBhvr>
                                            <p:cTn id="60" dur="500" fill="hold"/>
                                            <p:tgtEl>
                                              <p:spTgt spid="108"/>
                                            </p:tgtEl>
                                            <p:attrNameLst>
                                              <p:attrName>ppt_h</p:attrName>
                                            </p:attrNameLst>
                                          </p:cBhvr>
                                          <p:tavLst>
                                            <p:tav tm="0">
                                              <p:val>
                                                <p:fltVal val="0"/>
                                              </p:val>
                                            </p:tav>
                                            <p:tav tm="100000">
                                              <p:val>
                                                <p:strVal val="#ppt_h"/>
                                              </p:val>
                                            </p:tav>
                                          </p:tavLst>
                                        </p:anim>
                                        <p:anim calcmode="lin" valueType="num">
                                          <p:cBhvr>
                                            <p:cTn id="61" dur="500" fill="hold"/>
                                            <p:tgtEl>
                                              <p:spTgt spid="108"/>
                                            </p:tgtEl>
                                            <p:attrNameLst>
                                              <p:attrName>style.rotation</p:attrName>
                                            </p:attrNameLst>
                                          </p:cBhvr>
                                          <p:tavLst>
                                            <p:tav tm="0">
                                              <p:val>
                                                <p:fltVal val="90"/>
                                              </p:val>
                                            </p:tav>
                                            <p:tav tm="100000">
                                              <p:val>
                                                <p:fltVal val="0"/>
                                              </p:val>
                                            </p:tav>
                                          </p:tavLst>
                                        </p:anim>
                                        <p:animEffect transition="in" filter="fade">
                                          <p:cBhvr>
                                            <p:cTn id="62" dur="500"/>
                                            <p:tgtEl>
                                              <p:spTgt spid="108"/>
                                            </p:tgtEl>
                                          </p:cBhvr>
                                        </p:animEffect>
                                      </p:childTnLst>
                                    </p:cTn>
                                  </p:par>
                                </p:childTnLst>
                              </p:cTn>
                            </p:par>
                            <p:par>
                              <p:cTn id="63" fill="hold">
                                <p:stCondLst>
                                  <p:cond delay="6000"/>
                                </p:stCondLst>
                                <p:childTnLst>
                                  <p:par>
                                    <p:cTn id="64" presetID="22" presetClass="entr" presetSubtype="8" fill="hold" grpId="0" nodeType="after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wipe(left)">
                                          <p:cBhvr>
                                            <p:cTn id="66" dur="500"/>
                                            <p:tgtEl>
                                              <p:spTgt spid="66"/>
                                            </p:tgtEl>
                                          </p:cBhvr>
                                        </p:animEffect>
                                      </p:childTnLst>
                                    </p:cTn>
                                  </p:par>
                                </p:childTnLst>
                              </p:cTn>
                            </p:par>
                            <p:par>
                              <p:cTn id="67" fill="hold">
                                <p:stCondLst>
                                  <p:cond delay="6500"/>
                                </p:stCondLst>
                                <p:childTnLst>
                                  <p:par>
                                    <p:cTn id="68" presetID="31" presetClass="entr" presetSubtype="0" fill="hold" nodeType="afterEffect">
                                      <p:stCondLst>
                                        <p:cond delay="0"/>
                                      </p:stCondLst>
                                      <p:childTnLst>
                                        <p:set>
                                          <p:cBhvr>
                                            <p:cTn id="69" dur="1" fill="hold">
                                              <p:stCondLst>
                                                <p:cond delay="0"/>
                                              </p:stCondLst>
                                            </p:cTn>
                                            <p:tgtEl>
                                              <p:spTgt spid="71"/>
                                            </p:tgtEl>
                                            <p:attrNameLst>
                                              <p:attrName>style.visibility</p:attrName>
                                            </p:attrNameLst>
                                          </p:cBhvr>
                                          <p:to>
                                            <p:strVal val="visible"/>
                                          </p:to>
                                        </p:set>
                                        <p:anim calcmode="lin" valueType="num">
                                          <p:cBhvr>
                                            <p:cTn id="70" dur="500" fill="hold"/>
                                            <p:tgtEl>
                                              <p:spTgt spid="71"/>
                                            </p:tgtEl>
                                            <p:attrNameLst>
                                              <p:attrName>ppt_w</p:attrName>
                                            </p:attrNameLst>
                                          </p:cBhvr>
                                          <p:tavLst>
                                            <p:tav tm="0">
                                              <p:val>
                                                <p:fltVal val="0"/>
                                              </p:val>
                                            </p:tav>
                                            <p:tav tm="100000">
                                              <p:val>
                                                <p:strVal val="#ppt_w"/>
                                              </p:val>
                                            </p:tav>
                                          </p:tavLst>
                                        </p:anim>
                                        <p:anim calcmode="lin" valueType="num">
                                          <p:cBhvr>
                                            <p:cTn id="71" dur="500" fill="hold"/>
                                            <p:tgtEl>
                                              <p:spTgt spid="71"/>
                                            </p:tgtEl>
                                            <p:attrNameLst>
                                              <p:attrName>ppt_h</p:attrName>
                                            </p:attrNameLst>
                                          </p:cBhvr>
                                          <p:tavLst>
                                            <p:tav tm="0">
                                              <p:val>
                                                <p:fltVal val="0"/>
                                              </p:val>
                                            </p:tav>
                                            <p:tav tm="100000">
                                              <p:val>
                                                <p:strVal val="#ppt_h"/>
                                              </p:val>
                                            </p:tav>
                                          </p:tavLst>
                                        </p:anim>
                                        <p:anim calcmode="lin" valueType="num">
                                          <p:cBhvr>
                                            <p:cTn id="72" dur="500" fill="hold"/>
                                            <p:tgtEl>
                                              <p:spTgt spid="71"/>
                                            </p:tgtEl>
                                            <p:attrNameLst>
                                              <p:attrName>style.rotation</p:attrName>
                                            </p:attrNameLst>
                                          </p:cBhvr>
                                          <p:tavLst>
                                            <p:tav tm="0">
                                              <p:val>
                                                <p:fltVal val="90"/>
                                              </p:val>
                                            </p:tav>
                                            <p:tav tm="100000">
                                              <p:val>
                                                <p:fltVal val="0"/>
                                              </p:val>
                                            </p:tav>
                                          </p:tavLst>
                                        </p:anim>
                                        <p:animEffect transition="in" filter="fade">
                                          <p:cBhvr>
                                            <p:cTn id="73" dur="500"/>
                                            <p:tgtEl>
                                              <p:spTgt spid="71"/>
                                            </p:tgtEl>
                                          </p:cBhvr>
                                        </p:animEffect>
                                      </p:childTnLst>
                                    </p:cTn>
                                  </p:par>
                                </p:childTnLst>
                              </p:cTn>
                            </p:par>
                            <p:par>
                              <p:cTn id="74" fill="hold">
                                <p:stCondLst>
                                  <p:cond delay="7000"/>
                                </p:stCondLst>
                                <p:childTnLst>
                                  <p:par>
                                    <p:cTn id="75" presetID="22" presetClass="entr" presetSubtype="8" fill="hold" grpId="0" nodeType="afterEffect">
                                      <p:stCondLst>
                                        <p:cond delay="0"/>
                                      </p:stCondLst>
                                      <p:childTnLst>
                                        <p:set>
                                          <p:cBhvr>
                                            <p:cTn id="76" dur="1" fill="hold">
                                              <p:stCondLst>
                                                <p:cond delay="0"/>
                                              </p:stCondLst>
                                            </p:cTn>
                                            <p:tgtEl>
                                              <p:spTgt spid="124"/>
                                            </p:tgtEl>
                                            <p:attrNameLst>
                                              <p:attrName>style.visibility</p:attrName>
                                            </p:attrNameLst>
                                          </p:cBhvr>
                                          <p:to>
                                            <p:strVal val="visible"/>
                                          </p:to>
                                        </p:set>
                                        <p:animEffect transition="in" filter="wipe(left)">
                                          <p:cBhvr>
                                            <p:cTn id="77" dur="500"/>
                                            <p:tgtEl>
                                              <p:spTgt spid="124"/>
                                            </p:tgtEl>
                                          </p:cBhvr>
                                        </p:animEffect>
                                      </p:childTnLst>
                                    </p:cTn>
                                  </p:par>
                                </p:childTnLst>
                              </p:cTn>
                            </p:par>
                            <p:par>
                              <p:cTn id="78" fill="hold">
                                <p:stCondLst>
                                  <p:cond delay="7500"/>
                                </p:stCondLst>
                                <p:childTnLst>
                                  <p:par>
                                    <p:cTn id="79" presetID="31" presetClass="entr" presetSubtype="0" fill="hold" nodeType="afterEffect">
                                      <p:stCondLst>
                                        <p:cond delay="0"/>
                                      </p:stCondLst>
                                      <p:childTnLst>
                                        <p:set>
                                          <p:cBhvr>
                                            <p:cTn id="80" dur="1" fill="hold">
                                              <p:stCondLst>
                                                <p:cond delay="0"/>
                                              </p:stCondLst>
                                            </p:cTn>
                                            <p:tgtEl>
                                              <p:spTgt spid="76"/>
                                            </p:tgtEl>
                                            <p:attrNameLst>
                                              <p:attrName>style.visibility</p:attrName>
                                            </p:attrNameLst>
                                          </p:cBhvr>
                                          <p:to>
                                            <p:strVal val="visible"/>
                                          </p:to>
                                        </p:set>
                                        <p:anim calcmode="lin" valueType="num">
                                          <p:cBhvr>
                                            <p:cTn id="81" dur="500" fill="hold"/>
                                            <p:tgtEl>
                                              <p:spTgt spid="76"/>
                                            </p:tgtEl>
                                            <p:attrNameLst>
                                              <p:attrName>ppt_w</p:attrName>
                                            </p:attrNameLst>
                                          </p:cBhvr>
                                          <p:tavLst>
                                            <p:tav tm="0">
                                              <p:val>
                                                <p:fltVal val="0"/>
                                              </p:val>
                                            </p:tav>
                                            <p:tav tm="100000">
                                              <p:val>
                                                <p:strVal val="#ppt_w"/>
                                              </p:val>
                                            </p:tav>
                                          </p:tavLst>
                                        </p:anim>
                                        <p:anim calcmode="lin" valueType="num">
                                          <p:cBhvr>
                                            <p:cTn id="82" dur="500" fill="hold"/>
                                            <p:tgtEl>
                                              <p:spTgt spid="76"/>
                                            </p:tgtEl>
                                            <p:attrNameLst>
                                              <p:attrName>ppt_h</p:attrName>
                                            </p:attrNameLst>
                                          </p:cBhvr>
                                          <p:tavLst>
                                            <p:tav tm="0">
                                              <p:val>
                                                <p:fltVal val="0"/>
                                              </p:val>
                                            </p:tav>
                                            <p:tav tm="100000">
                                              <p:val>
                                                <p:strVal val="#ppt_h"/>
                                              </p:val>
                                            </p:tav>
                                          </p:tavLst>
                                        </p:anim>
                                        <p:anim calcmode="lin" valueType="num">
                                          <p:cBhvr>
                                            <p:cTn id="83" dur="500" fill="hold"/>
                                            <p:tgtEl>
                                              <p:spTgt spid="76"/>
                                            </p:tgtEl>
                                            <p:attrNameLst>
                                              <p:attrName>style.rotation</p:attrName>
                                            </p:attrNameLst>
                                          </p:cBhvr>
                                          <p:tavLst>
                                            <p:tav tm="0">
                                              <p:val>
                                                <p:fltVal val="90"/>
                                              </p:val>
                                            </p:tav>
                                            <p:tav tm="100000">
                                              <p:val>
                                                <p:fltVal val="0"/>
                                              </p:val>
                                            </p:tav>
                                          </p:tavLst>
                                        </p:anim>
                                        <p:animEffect transition="in" filter="fade">
                                          <p:cBhvr>
                                            <p:cTn id="84" dur="500"/>
                                            <p:tgtEl>
                                              <p:spTgt spid="76"/>
                                            </p:tgtEl>
                                          </p:cBhvr>
                                        </p:animEffect>
                                      </p:childTnLst>
                                    </p:cTn>
                                  </p:par>
                                </p:childTnLst>
                              </p:cTn>
                            </p:par>
                            <p:par>
                              <p:cTn id="85" fill="hold">
                                <p:stCondLst>
                                  <p:cond delay="8000"/>
                                </p:stCondLst>
                                <p:childTnLst>
                                  <p:par>
                                    <p:cTn id="86" presetID="22" presetClass="entr" presetSubtype="8" fill="hold" grpId="0" nodeType="afterEffect">
                                      <p:stCondLst>
                                        <p:cond delay="0"/>
                                      </p:stCondLst>
                                      <p:childTnLst>
                                        <p:set>
                                          <p:cBhvr>
                                            <p:cTn id="87" dur="1" fill="hold">
                                              <p:stCondLst>
                                                <p:cond delay="0"/>
                                              </p:stCondLst>
                                            </p:cTn>
                                            <p:tgtEl>
                                              <p:spTgt spid="74"/>
                                            </p:tgtEl>
                                            <p:attrNameLst>
                                              <p:attrName>style.visibility</p:attrName>
                                            </p:attrNameLst>
                                          </p:cBhvr>
                                          <p:to>
                                            <p:strVal val="visible"/>
                                          </p:to>
                                        </p:set>
                                        <p:animEffect transition="in" filter="wipe(left)">
                                          <p:cBhvr>
                                            <p:cTn id="88" dur="500"/>
                                            <p:tgtEl>
                                              <p:spTgt spid="74"/>
                                            </p:tgtEl>
                                          </p:cBhvr>
                                        </p:animEffect>
                                      </p:childTnLst>
                                    </p:cTn>
                                  </p:par>
                                </p:childTnLst>
                              </p:cTn>
                            </p:par>
                            <p:par>
                              <p:cTn id="89" fill="hold">
                                <p:stCondLst>
                                  <p:cond delay="8500"/>
                                </p:stCondLst>
                                <p:childTnLst>
                                  <p:par>
                                    <p:cTn id="90" presetID="31" presetClass="entr" presetSubtype="0" fill="hold" nodeType="afterEffect">
                                      <p:stCondLst>
                                        <p:cond delay="0"/>
                                      </p:stCondLst>
                                      <p:childTnLst>
                                        <p:set>
                                          <p:cBhvr>
                                            <p:cTn id="91" dur="1" fill="hold">
                                              <p:stCondLst>
                                                <p:cond delay="0"/>
                                              </p:stCondLst>
                                            </p:cTn>
                                            <p:tgtEl>
                                              <p:spTgt spid="104"/>
                                            </p:tgtEl>
                                            <p:attrNameLst>
                                              <p:attrName>style.visibility</p:attrName>
                                            </p:attrNameLst>
                                          </p:cBhvr>
                                          <p:to>
                                            <p:strVal val="visible"/>
                                          </p:to>
                                        </p:set>
                                        <p:anim calcmode="lin" valueType="num">
                                          <p:cBhvr>
                                            <p:cTn id="92" dur="500" fill="hold"/>
                                            <p:tgtEl>
                                              <p:spTgt spid="104"/>
                                            </p:tgtEl>
                                            <p:attrNameLst>
                                              <p:attrName>ppt_w</p:attrName>
                                            </p:attrNameLst>
                                          </p:cBhvr>
                                          <p:tavLst>
                                            <p:tav tm="0">
                                              <p:val>
                                                <p:fltVal val="0"/>
                                              </p:val>
                                            </p:tav>
                                            <p:tav tm="100000">
                                              <p:val>
                                                <p:strVal val="#ppt_w"/>
                                              </p:val>
                                            </p:tav>
                                          </p:tavLst>
                                        </p:anim>
                                        <p:anim calcmode="lin" valueType="num">
                                          <p:cBhvr>
                                            <p:cTn id="93" dur="500" fill="hold"/>
                                            <p:tgtEl>
                                              <p:spTgt spid="104"/>
                                            </p:tgtEl>
                                            <p:attrNameLst>
                                              <p:attrName>ppt_h</p:attrName>
                                            </p:attrNameLst>
                                          </p:cBhvr>
                                          <p:tavLst>
                                            <p:tav tm="0">
                                              <p:val>
                                                <p:fltVal val="0"/>
                                              </p:val>
                                            </p:tav>
                                            <p:tav tm="100000">
                                              <p:val>
                                                <p:strVal val="#ppt_h"/>
                                              </p:val>
                                            </p:tav>
                                          </p:tavLst>
                                        </p:anim>
                                        <p:anim calcmode="lin" valueType="num">
                                          <p:cBhvr>
                                            <p:cTn id="94" dur="500" fill="hold"/>
                                            <p:tgtEl>
                                              <p:spTgt spid="104"/>
                                            </p:tgtEl>
                                            <p:attrNameLst>
                                              <p:attrName>style.rotation</p:attrName>
                                            </p:attrNameLst>
                                          </p:cBhvr>
                                          <p:tavLst>
                                            <p:tav tm="0">
                                              <p:val>
                                                <p:fltVal val="90"/>
                                              </p:val>
                                            </p:tav>
                                            <p:tav tm="100000">
                                              <p:val>
                                                <p:fltVal val="0"/>
                                              </p:val>
                                            </p:tav>
                                          </p:tavLst>
                                        </p:anim>
                                        <p:animEffect transition="in" filter="fade">
                                          <p:cBhvr>
                                            <p:cTn id="95" dur="500"/>
                                            <p:tgtEl>
                                              <p:spTgt spid="104"/>
                                            </p:tgtEl>
                                          </p:cBhvr>
                                        </p:animEffect>
                                      </p:childTnLst>
                                    </p:cTn>
                                  </p:par>
                                </p:childTnLst>
                              </p:cTn>
                            </p:par>
                            <p:par>
                              <p:cTn id="96" fill="hold">
                                <p:stCondLst>
                                  <p:cond delay="9000"/>
                                </p:stCondLst>
                                <p:childTnLst>
                                  <p:par>
                                    <p:cTn id="97" presetID="22" presetClass="entr" presetSubtype="8"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childTnLst>
                              </p:cTn>
                            </p:par>
                            <p:par>
                              <p:cTn id="100" fill="hold">
                                <p:stCondLst>
                                  <p:cond delay="9500"/>
                                </p:stCondLst>
                                <p:childTnLst>
                                  <p:par>
                                    <p:cTn id="101" presetID="31" presetClass="entr" presetSubtype="0" fill="hold" nodeType="afterEffect">
                                      <p:stCondLst>
                                        <p:cond delay="0"/>
                                      </p:stCondLst>
                                      <p:childTnLst>
                                        <p:set>
                                          <p:cBhvr>
                                            <p:cTn id="102" dur="1" fill="hold">
                                              <p:stCondLst>
                                                <p:cond delay="0"/>
                                              </p:stCondLst>
                                            </p:cTn>
                                            <p:tgtEl>
                                              <p:spTgt spid="90"/>
                                            </p:tgtEl>
                                            <p:attrNameLst>
                                              <p:attrName>style.visibility</p:attrName>
                                            </p:attrNameLst>
                                          </p:cBhvr>
                                          <p:to>
                                            <p:strVal val="visible"/>
                                          </p:to>
                                        </p:set>
                                        <p:anim calcmode="lin" valueType="num">
                                          <p:cBhvr>
                                            <p:cTn id="103" dur="500" fill="hold"/>
                                            <p:tgtEl>
                                              <p:spTgt spid="90"/>
                                            </p:tgtEl>
                                            <p:attrNameLst>
                                              <p:attrName>ppt_w</p:attrName>
                                            </p:attrNameLst>
                                          </p:cBhvr>
                                          <p:tavLst>
                                            <p:tav tm="0">
                                              <p:val>
                                                <p:fltVal val="0"/>
                                              </p:val>
                                            </p:tav>
                                            <p:tav tm="100000">
                                              <p:val>
                                                <p:strVal val="#ppt_w"/>
                                              </p:val>
                                            </p:tav>
                                          </p:tavLst>
                                        </p:anim>
                                        <p:anim calcmode="lin" valueType="num">
                                          <p:cBhvr>
                                            <p:cTn id="104" dur="500" fill="hold"/>
                                            <p:tgtEl>
                                              <p:spTgt spid="90"/>
                                            </p:tgtEl>
                                            <p:attrNameLst>
                                              <p:attrName>ppt_h</p:attrName>
                                            </p:attrNameLst>
                                          </p:cBhvr>
                                          <p:tavLst>
                                            <p:tav tm="0">
                                              <p:val>
                                                <p:fltVal val="0"/>
                                              </p:val>
                                            </p:tav>
                                            <p:tav tm="100000">
                                              <p:val>
                                                <p:strVal val="#ppt_h"/>
                                              </p:val>
                                            </p:tav>
                                          </p:tavLst>
                                        </p:anim>
                                        <p:anim calcmode="lin" valueType="num">
                                          <p:cBhvr>
                                            <p:cTn id="105" dur="500" fill="hold"/>
                                            <p:tgtEl>
                                              <p:spTgt spid="90"/>
                                            </p:tgtEl>
                                            <p:attrNameLst>
                                              <p:attrName>style.rotation</p:attrName>
                                            </p:attrNameLst>
                                          </p:cBhvr>
                                          <p:tavLst>
                                            <p:tav tm="0">
                                              <p:val>
                                                <p:fltVal val="90"/>
                                              </p:val>
                                            </p:tav>
                                            <p:tav tm="100000">
                                              <p:val>
                                                <p:fltVal val="0"/>
                                              </p:val>
                                            </p:tav>
                                          </p:tavLst>
                                        </p:anim>
                                        <p:animEffect transition="in" filter="fade">
                                          <p:cBhvr>
                                            <p:cTn id="106" dur="500"/>
                                            <p:tgtEl>
                                              <p:spTgt spid="90"/>
                                            </p:tgtEl>
                                          </p:cBhvr>
                                        </p:animEffect>
                                      </p:childTnLst>
                                    </p:cTn>
                                  </p:par>
                                </p:childTnLst>
                              </p:cTn>
                            </p:par>
                            <p:par>
                              <p:cTn id="107" fill="hold">
                                <p:stCondLst>
                                  <p:cond delay="10000"/>
                                </p:stCondLst>
                                <p:childTnLst>
                                  <p:par>
                                    <p:cTn id="108" presetID="22" presetClass="entr" presetSubtype="8" fill="hold" grpId="0" nodeType="afterEffect">
                                      <p:stCondLst>
                                        <p:cond delay="0"/>
                                      </p:stCondLst>
                                      <p:childTnLst>
                                        <p:set>
                                          <p:cBhvr>
                                            <p:cTn id="109" dur="1" fill="hold">
                                              <p:stCondLst>
                                                <p:cond delay="0"/>
                                              </p:stCondLst>
                                            </p:cTn>
                                            <p:tgtEl>
                                              <p:spTgt spid="69"/>
                                            </p:tgtEl>
                                            <p:attrNameLst>
                                              <p:attrName>style.visibility</p:attrName>
                                            </p:attrNameLst>
                                          </p:cBhvr>
                                          <p:to>
                                            <p:strVal val="visible"/>
                                          </p:to>
                                        </p:set>
                                        <p:animEffect transition="in" filter="wipe(left)">
                                          <p:cBhvr>
                                            <p:cTn id="11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6" grpId="0"/>
          <p:bldP spid="69" grpId="0"/>
          <p:bldP spid="74" grpId="0"/>
          <p:bldP spid="107" grpId="0"/>
          <p:bldP spid="108" grpId="0" bldLvl="0" animBg="1"/>
          <p:bldP spid="124" grpId="0"/>
          <p:bldP spid="2" grpId="0"/>
          <p:bldP spid="16"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标题 8"/>
          <p:cNvSpPr txBox="1"/>
          <p:nvPr/>
        </p:nvSpPr>
        <p:spPr>
          <a:xfrm>
            <a:off x="1051337" y="301407"/>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b="1" dirty="0">
                <a:ea typeface="微软雅黑" panose="020B0503020204020204" pitchFamily="34" charset="-122"/>
                <a:sym typeface="+mn-ea"/>
              </a:rPr>
              <a:t>费改税对环保产业发展有何影响？</a:t>
            </a:r>
            <a:endParaRPr lang="zh-CN" altLang="en-US" b="1" dirty="0">
              <a:ea typeface="微软雅黑" panose="020B0503020204020204" pitchFamily="34" charset="-122"/>
            </a:endParaRPr>
          </a:p>
        </p:txBody>
      </p:sp>
      <p:grpSp>
        <p:nvGrpSpPr>
          <p:cNvPr id="88" name="组合 2"/>
          <p:cNvGrpSpPr/>
          <p:nvPr/>
        </p:nvGrpSpPr>
        <p:grpSpPr>
          <a:xfrm>
            <a:off x="342634" y="198145"/>
            <a:ext cx="628966" cy="628966"/>
            <a:chOff x="7591362" y="1641813"/>
            <a:chExt cx="628966" cy="628966"/>
          </a:xfrm>
        </p:grpSpPr>
        <p:grpSp>
          <p:nvGrpSpPr>
            <p:cNvPr id="89" name="组合 70"/>
            <p:cNvGrpSpPr/>
            <p:nvPr/>
          </p:nvGrpSpPr>
          <p:grpSpPr>
            <a:xfrm>
              <a:off x="7591362" y="1641813"/>
              <a:ext cx="628966" cy="628966"/>
              <a:chOff x="3832873" y="2297208"/>
              <a:chExt cx="1516550" cy="1516550"/>
            </a:xfrm>
          </p:grpSpPr>
          <p:grpSp>
            <p:nvGrpSpPr>
              <p:cNvPr id="119"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21" name="同心圆 1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22" name="椭圆 12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20" name="椭圆 119"/>
              <p:cNvSpPr/>
              <p:nvPr/>
            </p:nvSpPr>
            <p:spPr>
              <a:xfrm>
                <a:off x="3983164" y="2466914"/>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Group 23"/>
            <p:cNvGrpSpPr/>
            <p:nvPr/>
          </p:nvGrpSpPr>
          <p:grpSpPr>
            <a:xfrm>
              <a:off x="7822832" y="1857838"/>
              <a:ext cx="211311" cy="184220"/>
              <a:chOff x="7540014" y="4306907"/>
              <a:chExt cx="389342" cy="339426"/>
            </a:xfrm>
            <a:solidFill>
              <a:schemeClr val="bg1"/>
            </a:solidFill>
          </p:grpSpPr>
          <p:sp>
            <p:nvSpPr>
              <p:cNvPr id="103"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123" name="直接连接符 38"/>
          <p:cNvCxnSpPr/>
          <p:nvPr/>
        </p:nvCxnSpPr>
        <p:spPr>
          <a:xfrm flipV="1">
            <a:off x="1234199" y="760294"/>
            <a:ext cx="5498041" cy="45487"/>
          </a:xfrm>
          <a:prstGeom prst="line">
            <a:avLst/>
          </a:prstGeom>
          <a:noFill/>
          <a:ln w="31750" cap="flat" cmpd="sng" algn="ctr">
            <a:solidFill>
              <a:schemeClr val="tx1">
                <a:lumMod val="50000"/>
                <a:lumOff val="50000"/>
              </a:schemeClr>
            </a:solidFill>
            <a:prstDash val="dash"/>
          </a:ln>
          <a:effectLst/>
        </p:spPr>
      </p:cxnSp>
      <p:sp>
        <p:nvSpPr>
          <p:cNvPr id="16" name="文本框 15"/>
          <p:cNvSpPr txBox="1"/>
          <p:nvPr/>
        </p:nvSpPr>
        <p:spPr>
          <a:xfrm>
            <a:off x="955675" y="855980"/>
            <a:ext cx="8028940" cy="368300"/>
          </a:xfrm>
          <a:prstGeom prst="rect">
            <a:avLst/>
          </a:prstGeom>
          <a:noFill/>
          <a:ln w="9525">
            <a:noFill/>
          </a:ln>
        </p:spPr>
        <p:txBody>
          <a:bodyPr wrap="square">
            <a:spAutoFit/>
          </a:bodyPr>
          <a:lstStyle/>
          <a:p>
            <a:pPr marL="0" indent="0"/>
            <a:r>
              <a:rPr sz="1800" b="1">
                <a:solidFill>
                  <a:srgbClr val="0070C0"/>
                </a:solidFill>
                <a:latin typeface="微软雅黑" panose="020B0503020204020204" pitchFamily="34" charset="-122"/>
                <a:ea typeface="微软雅黑" panose="020B0503020204020204" pitchFamily="34" charset="-122"/>
                <a:cs typeface="仿宋" panose="02010609060101010101" charset="-122"/>
              </a:rPr>
              <a:t>2. 将带来检测监测、危废治理、专业化运营等第三方治理市场的加速释放</a:t>
            </a:r>
          </a:p>
        </p:txBody>
      </p:sp>
      <p:grpSp>
        <p:nvGrpSpPr>
          <p:cNvPr id="23" name="组合 48"/>
          <p:cNvGrpSpPr/>
          <p:nvPr/>
        </p:nvGrpSpPr>
        <p:grpSpPr bwMode="auto">
          <a:xfrm>
            <a:off x="752475" y="1337310"/>
            <a:ext cx="1323975" cy="1139825"/>
            <a:chOff x="751904" y="1267983"/>
            <a:chExt cx="1323980" cy="4687107"/>
          </a:xfrm>
        </p:grpSpPr>
        <p:cxnSp>
          <p:nvCxnSpPr>
            <p:cNvPr id="4" name="直接连接符 3"/>
            <p:cNvCxnSpPr/>
            <p:nvPr/>
          </p:nvCxnSpPr>
          <p:spPr>
            <a:xfrm>
              <a:off x="1413895" y="1267983"/>
              <a:ext cx="0" cy="33581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弧形 16"/>
            <p:cNvSpPr/>
            <p:nvPr/>
          </p:nvSpPr>
          <p:spPr>
            <a:xfrm>
              <a:off x="751904" y="4630887"/>
              <a:ext cx="1323980" cy="1324203"/>
            </a:xfrm>
            <a:prstGeom prst="arc">
              <a:avLst>
                <a:gd name="adj1" fmla="val 12935667"/>
                <a:gd name="adj2" fmla="val 19476206"/>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grpSp>
      <p:sp>
        <p:nvSpPr>
          <p:cNvPr id="18" name="椭圆 17"/>
          <p:cNvSpPr/>
          <p:nvPr/>
        </p:nvSpPr>
        <p:spPr>
          <a:xfrm>
            <a:off x="750711" y="2185458"/>
            <a:ext cx="1371600" cy="134937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52"/>
          <p:cNvGrpSpPr/>
          <p:nvPr/>
        </p:nvGrpSpPr>
        <p:grpSpPr bwMode="auto">
          <a:xfrm>
            <a:off x="2801620" y="1337310"/>
            <a:ext cx="1323975" cy="1525905"/>
            <a:chOff x="2156053" y="1267920"/>
            <a:chExt cx="1323980" cy="2977675"/>
          </a:xfrm>
        </p:grpSpPr>
        <p:cxnSp>
          <p:nvCxnSpPr>
            <p:cNvPr id="20" name="直接连接符 19"/>
            <p:cNvCxnSpPr/>
            <p:nvPr/>
          </p:nvCxnSpPr>
          <p:spPr>
            <a:xfrm>
              <a:off x="2818044" y="1267920"/>
              <a:ext cx="0" cy="164914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弧形 20"/>
            <p:cNvSpPr/>
            <p:nvPr/>
          </p:nvSpPr>
          <p:spPr>
            <a:xfrm>
              <a:off x="2156053" y="2921831"/>
              <a:ext cx="1323980" cy="1323764"/>
            </a:xfrm>
            <a:prstGeom prst="arc">
              <a:avLst>
                <a:gd name="adj1" fmla="val 12935667"/>
                <a:gd name="adj2" fmla="val 19476206"/>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grpSp>
      <p:grpSp>
        <p:nvGrpSpPr>
          <p:cNvPr id="22" name="组合 56"/>
          <p:cNvGrpSpPr/>
          <p:nvPr/>
        </p:nvGrpSpPr>
        <p:grpSpPr bwMode="auto">
          <a:xfrm>
            <a:off x="4976495" y="1337310"/>
            <a:ext cx="1323975" cy="1240790"/>
            <a:chOff x="3683979" y="1267920"/>
            <a:chExt cx="1323980" cy="3708024"/>
          </a:xfrm>
        </p:grpSpPr>
        <p:cxnSp>
          <p:nvCxnSpPr>
            <p:cNvPr id="24" name="直接连接符 23"/>
            <p:cNvCxnSpPr/>
            <p:nvPr/>
          </p:nvCxnSpPr>
          <p:spPr>
            <a:xfrm>
              <a:off x="4345968" y="1267920"/>
              <a:ext cx="0" cy="23794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弧形 24"/>
            <p:cNvSpPr/>
            <p:nvPr/>
          </p:nvSpPr>
          <p:spPr>
            <a:xfrm>
              <a:off x="3683979" y="3652103"/>
              <a:ext cx="1323980" cy="1323841"/>
            </a:xfrm>
            <a:prstGeom prst="arc">
              <a:avLst>
                <a:gd name="adj1" fmla="val 12935667"/>
                <a:gd name="adj2" fmla="val 19476206"/>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grpSp>
      <p:grpSp>
        <p:nvGrpSpPr>
          <p:cNvPr id="26" name="组合 60"/>
          <p:cNvGrpSpPr/>
          <p:nvPr/>
        </p:nvGrpSpPr>
        <p:grpSpPr bwMode="auto">
          <a:xfrm>
            <a:off x="6947535" y="1350010"/>
            <a:ext cx="1323975" cy="1619250"/>
            <a:chOff x="5080905" y="1263803"/>
            <a:chExt cx="1323980" cy="2502173"/>
          </a:xfrm>
        </p:grpSpPr>
        <p:cxnSp>
          <p:nvCxnSpPr>
            <p:cNvPr id="27" name="直接连接符 26"/>
            <p:cNvCxnSpPr/>
            <p:nvPr/>
          </p:nvCxnSpPr>
          <p:spPr>
            <a:xfrm>
              <a:off x="5742894" y="1263803"/>
              <a:ext cx="0" cy="117329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弧形 27"/>
            <p:cNvSpPr/>
            <p:nvPr/>
          </p:nvSpPr>
          <p:spPr>
            <a:xfrm>
              <a:off x="5080905" y="2441857"/>
              <a:ext cx="1323980" cy="1324119"/>
            </a:xfrm>
            <a:prstGeom prst="arc">
              <a:avLst>
                <a:gd name="adj1" fmla="val 12935667"/>
                <a:gd name="adj2" fmla="val 19476206"/>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grpSp>
      <p:sp>
        <p:nvSpPr>
          <p:cNvPr id="60" name="文本框 24"/>
          <p:cNvSpPr txBox="1">
            <a:spLocks noChangeArrowheads="1"/>
          </p:cNvSpPr>
          <p:nvPr/>
        </p:nvSpPr>
        <p:spPr bwMode="auto">
          <a:xfrm>
            <a:off x="762000" y="2533368"/>
            <a:ext cx="1296987" cy="460375"/>
          </a:xfrm>
          <a:prstGeom prst="rect">
            <a:avLst/>
          </a:prstGeom>
          <a:noFill/>
          <a:ln w="9525">
            <a:noFill/>
            <a:miter lim="800000"/>
          </a:ln>
        </p:spPr>
        <p:txBody>
          <a:bodyPr wrap="square">
            <a:spAutoFit/>
          </a:bodyPr>
          <a:lstStyle/>
          <a:p>
            <a:pPr algn="ctr"/>
            <a:endParaRPr lang="en-US" altLang="zh-CN" sz="400" dirty="0">
              <a:solidFill>
                <a:srgbClr val="FF00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检测监测</a:t>
            </a:r>
          </a:p>
        </p:txBody>
      </p:sp>
      <p:cxnSp>
        <p:nvCxnSpPr>
          <p:cNvPr id="61" name="直接连接符 60"/>
          <p:cNvCxnSpPr/>
          <p:nvPr/>
        </p:nvCxnSpPr>
        <p:spPr>
          <a:xfrm>
            <a:off x="0" y="1336993"/>
            <a:ext cx="914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787333" y="2198547"/>
            <a:ext cx="1363662" cy="1338262"/>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 name="文本框 24"/>
          <p:cNvSpPr txBox="1">
            <a:spLocks noChangeArrowheads="1"/>
          </p:cNvSpPr>
          <p:nvPr/>
        </p:nvSpPr>
        <p:spPr bwMode="auto">
          <a:xfrm>
            <a:off x="2855595" y="2454801"/>
            <a:ext cx="1212850" cy="753110"/>
          </a:xfrm>
          <a:prstGeom prst="rect">
            <a:avLst/>
          </a:prstGeom>
          <a:noFill/>
          <a:ln w="9525">
            <a:noFill/>
            <a:miter lim="800000"/>
          </a:ln>
        </p:spPr>
        <p:txBody>
          <a:bodyPr wrap="square">
            <a:spAutoFit/>
          </a:bodyPr>
          <a:lstStyle/>
          <a:p>
            <a:pPr algn="ctr"/>
            <a:endParaRPr lang="en-US" altLang="zh-CN" sz="300" dirty="0">
              <a:solidFill>
                <a:srgbClr val="FFFF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第三方</a:t>
            </a:r>
          </a:p>
          <a:p>
            <a:pPr algn="ctr"/>
            <a:r>
              <a:rPr lang="zh-CN" altLang="en-US" sz="2000" dirty="0" smtClean="0">
                <a:solidFill>
                  <a:srgbClr val="FF0000"/>
                </a:solidFill>
                <a:latin typeface="微软雅黑" panose="020B0503020204020204" pitchFamily="34" charset="-122"/>
                <a:ea typeface="微软雅黑" panose="020B0503020204020204" pitchFamily="34" charset="-122"/>
              </a:rPr>
              <a:t>治理</a:t>
            </a:r>
          </a:p>
        </p:txBody>
      </p:sp>
      <p:sp>
        <p:nvSpPr>
          <p:cNvPr id="65" name="椭圆 64"/>
          <p:cNvSpPr/>
          <p:nvPr/>
        </p:nvSpPr>
        <p:spPr>
          <a:xfrm>
            <a:off x="4961890" y="2147429"/>
            <a:ext cx="1358900" cy="129857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7" name="椭圆 66"/>
          <p:cNvSpPr/>
          <p:nvPr/>
        </p:nvSpPr>
        <p:spPr>
          <a:xfrm>
            <a:off x="6982319" y="2129224"/>
            <a:ext cx="1257300" cy="1269648"/>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t> </a:t>
            </a:r>
            <a:endParaRPr lang="zh-CN" altLang="en-US" dirty="0"/>
          </a:p>
        </p:txBody>
      </p:sp>
      <p:sp>
        <p:nvSpPr>
          <p:cNvPr id="68" name="文本框 24"/>
          <p:cNvSpPr txBox="1">
            <a:spLocks noChangeArrowheads="1"/>
          </p:cNvSpPr>
          <p:nvPr/>
        </p:nvSpPr>
        <p:spPr bwMode="auto">
          <a:xfrm>
            <a:off x="6957660" y="2325121"/>
            <a:ext cx="1331912" cy="583565"/>
          </a:xfrm>
          <a:prstGeom prst="rect">
            <a:avLst/>
          </a:prstGeom>
          <a:noFill/>
          <a:ln w="9525">
            <a:noFill/>
            <a:miter lim="800000"/>
          </a:ln>
        </p:spPr>
        <p:txBody>
          <a:bodyPr wrap="square">
            <a:spAutoFit/>
          </a:bodyPr>
          <a:lstStyle/>
          <a:p>
            <a:pPr algn="ctr"/>
            <a:endParaRPr lang="en-US" altLang="zh-CN" sz="1200" dirty="0">
              <a:solidFill>
                <a:srgbClr val="FFFF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危废治理</a:t>
            </a:r>
          </a:p>
        </p:txBody>
      </p:sp>
      <p:sp>
        <p:nvSpPr>
          <p:cNvPr id="70" name="文本框 24"/>
          <p:cNvSpPr txBox="1">
            <a:spLocks noChangeArrowheads="1"/>
          </p:cNvSpPr>
          <p:nvPr/>
        </p:nvSpPr>
        <p:spPr bwMode="auto">
          <a:xfrm>
            <a:off x="5051495" y="2372078"/>
            <a:ext cx="1212850" cy="753110"/>
          </a:xfrm>
          <a:prstGeom prst="rect">
            <a:avLst/>
          </a:prstGeom>
          <a:noFill/>
          <a:ln w="9525">
            <a:noFill/>
            <a:miter lim="800000"/>
          </a:ln>
        </p:spPr>
        <p:txBody>
          <a:bodyPr wrap="square">
            <a:spAutoFit/>
          </a:bodyPr>
          <a:lstStyle/>
          <a:p>
            <a:pPr algn="ctr"/>
            <a:endParaRPr lang="en-US" altLang="zh-CN" sz="300" dirty="0">
              <a:solidFill>
                <a:srgbClr val="FFFF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专业化</a:t>
            </a:r>
          </a:p>
          <a:p>
            <a:pPr algn="ctr"/>
            <a:r>
              <a:rPr lang="zh-CN" altLang="en-US" sz="2000" dirty="0" smtClean="0">
                <a:solidFill>
                  <a:srgbClr val="FF0000"/>
                </a:solidFill>
                <a:latin typeface="微软雅黑" panose="020B0503020204020204" pitchFamily="34" charset="-122"/>
                <a:ea typeface="微软雅黑" panose="020B0503020204020204" pitchFamily="34" charset="-122"/>
              </a:rPr>
              <a:t>运营</a:t>
            </a:r>
          </a:p>
        </p:txBody>
      </p:sp>
      <p:pic>
        <p:nvPicPr>
          <p:cNvPr id="130" name="图片 129"/>
          <p:cNvPicPr>
            <a:picLocks noChangeAspect="1"/>
          </p:cNvPicPr>
          <p:nvPr/>
        </p:nvPicPr>
        <p:blipFill>
          <a:blip r:embed="rId3" cstate="print"/>
          <a:stretch>
            <a:fillRect/>
          </a:stretch>
        </p:blipFill>
        <p:spPr>
          <a:xfrm>
            <a:off x="7091045" y="3416300"/>
            <a:ext cx="1087755" cy="1118870"/>
          </a:xfrm>
          <a:prstGeom prst="rect">
            <a:avLst/>
          </a:prstGeom>
        </p:spPr>
      </p:pic>
      <p:pic>
        <p:nvPicPr>
          <p:cNvPr id="131" name="图片 130"/>
          <p:cNvPicPr>
            <a:picLocks noChangeAspect="1"/>
          </p:cNvPicPr>
          <p:nvPr/>
        </p:nvPicPr>
        <p:blipFill>
          <a:blip r:embed="rId4" cstate="print"/>
          <a:stretch>
            <a:fillRect/>
          </a:stretch>
        </p:blipFill>
        <p:spPr>
          <a:xfrm>
            <a:off x="815340" y="3535045"/>
            <a:ext cx="1256665" cy="1022350"/>
          </a:xfrm>
          <a:prstGeom prst="rect">
            <a:avLst/>
          </a:prstGeom>
        </p:spPr>
      </p:pic>
      <p:pic>
        <p:nvPicPr>
          <p:cNvPr id="132" name="图片 131"/>
          <p:cNvPicPr>
            <a:picLocks noChangeAspect="1"/>
          </p:cNvPicPr>
          <p:nvPr/>
        </p:nvPicPr>
        <p:blipFill>
          <a:blip r:embed="rId5" cstate="print"/>
          <a:stretch>
            <a:fillRect/>
          </a:stretch>
        </p:blipFill>
        <p:spPr>
          <a:xfrm>
            <a:off x="5105400" y="3472180"/>
            <a:ext cx="1097915" cy="1028700"/>
          </a:xfrm>
          <a:prstGeom prst="rect">
            <a:avLst/>
          </a:prstGeom>
        </p:spPr>
      </p:pic>
      <p:pic>
        <p:nvPicPr>
          <p:cNvPr id="133" name="图片 132"/>
          <p:cNvPicPr>
            <a:picLocks noChangeAspect="1"/>
          </p:cNvPicPr>
          <p:nvPr/>
        </p:nvPicPr>
        <p:blipFill>
          <a:blip r:embed="rId6" cstate="print"/>
          <a:stretch>
            <a:fillRect/>
          </a:stretch>
        </p:blipFill>
        <p:spPr>
          <a:xfrm>
            <a:off x="2883535" y="3536315"/>
            <a:ext cx="1156335" cy="1022985"/>
          </a:xfrm>
          <a:prstGeom prst="rect">
            <a:avLst/>
          </a:prstGeom>
        </p:spPr>
      </p:pic>
    </p:spTree>
  </p:cSld>
  <p:clrMapOvr>
    <a:masterClrMapping/>
  </p:clrMapOvr>
  <p:transition spd="slow">
    <p:pull dir="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14:presetBounceEnd="50000">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14:bounceEnd="50000">
                                          <p:cBhvr additive="base">
                                            <p:cTn id="7" dur="750" fill="hold"/>
                                            <p:tgtEl>
                                              <p:spTgt spid="88"/>
                                            </p:tgtEl>
                                            <p:attrNameLst>
                                              <p:attrName>ppt_x</p:attrName>
                                            </p:attrNameLst>
                                          </p:cBhvr>
                                          <p:tavLst>
                                            <p:tav tm="0">
                                              <p:val>
                                                <p:strVal val="0-#ppt_w/2"/>
                                              </p:val>
                                            </p:tav>
                                            <p:tav tm="100000">
                                              <p:val>
                                                <p:strVal val="#ppt_x"/>
                                              </p:val>
                                            </p:tav>
                                          </p:tavLst>
                                        </p:anim>
                                        <p:anim calcmode="lin" valueType="num" p14:bounceEnd="50000">
                                          <p:cBhvr additive="base">
                                            <p:cTn id="8" dur="750" fill="hold"/>
                                            <p:tgtEl>
                                              <p:spTgt spid="8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14:presetBounceEnd="50000">
                                      <p:stCondLst>
                                        <p:cond delay="0"/>
                                      </p:stCondLst>
                                      <p:childTnLst>
                                        <p:set>
                                          <p:cBhvr>
                                            <p:cTn id="11" dur="1" fill="hold">
                                              <p:stCondLst>
                                                <p:cond delay="0"/>
                                              </p:stCondLst>
                                            </p:cTn>
                                            <p:tgtEl>
                                              <p:spTgt spid="107"/>
                                            </p:tgtEl>
                                            <p:attrNameLst>
                                              <p:attrName>style.visibility</p:attrName>
                                            </p:attrNameLst>
                                          </p:cBhvr>
                                          <p:to>
                                            <p:strVal val="visible"/>
                                          </p:to>
                                        </p:set>
                                        <p:anim calcmode="lin" valueType="num" p14:bounceEnd="50000">
                                          <p:cBhvr additive="base">
                                            <p:cTn id="12" dur="750" fill="hold"/>
                                            <p:tgtEl>
                                              <p:spTgt spid="107"/>
                                            </p:tgtEl>
                                            <p:attrNameLst>
                                              <p:attrName>ppt_x</p:attrName>
                                            </p:attrNameLst>
                                          </p:cBhvr>
                                          <p:tavLst>
                                            <p:tav tm="0">
                                              <p:val>
                                                <p:strVal val="0-#ppt_w/2"/>
                                              </p:val>
                                            </p:tav>
                                            <p:tav tm="100000">
                                              <p:val>
                                                <p:strVal val="#ppt_x"/>
                                              </p:val>
                                            </p:tav>
                                          </p:tavLst>
                                        </p:anim>
                                        <p:anim calcmode="lin" valueType="num" p14:bounceEnd="50000">
                                          <p:cBhvr additive="base">
                                            <p:cTn id="13" dur="750" fill="hold"/>
                                            <p:tgtEl>
                                              <p:spTgt spid="107"/>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3"/>
                                            </p:tgtEl>
                                            <p:attrNameLst>
                                              <p:attrName>style.visibility</p:attrName>
                                            </p:attrNameLst>
                                          </p:cBhvr>
                                          <p:to>
                                            <p:strVal val="visible"/>
                                          </p:to>
                                        </p:set>
                                        <p:animEffect transition="in" filter="wipe(left)">
                                          <p:cBhvr>
                                            <p:cTn id="17" dur="500"/>
                                            <p:tgtEl>
                                              <p:spTgt spid="123"/>
                                            </p:tgtEl>
                                          </p:cBhvr>
                                        </p:animEffect>
                                      </p:childTnLst>
                                    </p:cTn>
                                  </p:par>
                                </p:childTnLst>
                              </p:cTn>
                            </p:par>
                            <p:par>
                              <p:cTn id="18" fill="hold">
                                <p:stCondLst>
                                  <p:cond delay="2500"/>
                                </p:stCondLst>
                                <p:childTnLst>
                                  <p:par>
                                    <p:cTn id="19" presetID="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2" presetClass="entr" presetSubtype="8" fill="hold" nodeType="with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1900"/>
                                            <p:tgtEl>
                                              <p:spTgt spid="61"/>
                                            </p:tgtEl>
                                          </p:cBhvr>
                                        </p:animEffect>
                                      </p:childTnLst>
                                    </p:cTn>
                                  </p:par>
                                  <p:par>
                                    <p:cTn id="26" presetID="22" presetClass="entr" presetSubtype="1"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par>
                                    <p:cTn id="29" presetID="37"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900" decel="100000" fill="hold"/>
                                            <p:tgtEl>
                                              <p:spTgt spid="18"/>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1"/>
                                            </p:tgtEl>
                                            <p:attrNameLst>
                                              <p:attrName>style.visibility</p:attrName>
                                            </p:attrNameLst>
                                          </p:cBhvr>
                                          <p:to>
                                            <p:strVal val="visible"/>
                                          </p:to>
                                        </p:set>
                                        <p:anim calcmode="lin" valueType="num">
                                          <p:cBhvr additive="base">
                                            <p:cTn id="37" dur="500" fill="hold"/>
                                            <p:tgtEl>
                                              <p:spTgt spid="131"/>
                                            </p:tgtEl>
                                            <p:attrNameLst>
                                              <p:attrName>ppt_x</p:attrName>
                                            </p:attrNameLst>
                                          </p:cBhvr>
                                          <p:tavLst>
                                            <p:tav tm="0">
                                              <p:val>
                                                <p:strVal val="#ppt_x"/>
                                              </p:val>
                                            </p:tav>
                                            <p:tav tm="100000">
                                              <p:val>
                                                <p:strVal val="#ppt_x"/>
                                              </p:val>
                                            </p:tav>
                                          </p:tavLst>
                                        </p:anim>
                                        <p:anim calcmode="lin" valueType="num">
                                          <p:cBhvr additive="base">
                                            <p:cTn id="38" dur="500" fill="hold"/>
                                            <p:tgtEl>
                                              <p:spTgt spid="131"/>
                                            </p:tgtEl>
                                            <p:attrNameLst>
                                              <p:attrName>ppt_y</p:attrName>
                                            </p:attrNameLst>
                                          </p:cBhvr>
                                          <p:tavLst>
                                            <p:tav tm="0">
                                              <p:val>
                                                <p:strVal val="1+#ppt_h/2"/>
                                              </p:val>
                                            </p:tav>
                                            <p:tav tm="100000">
                                              <p:val>
                                                <p:strVal val="#ppt_y"/>
                                              </p:val>
                                            </p:tav>
                                          </p:tavLst>
                                        </p:anim>
                                      </p:childTnLst>
                                    </p:cTn>
                                  </p:par>
                                  <p:par>
                                    <p:cTn id="39" presetID="19" presetClass="emph" presetSubtype="0" fill="hold" grpId="1" nodeType="withEffect">
                                      <p:stCondLst>
                                        <p:cond delay="1500"/>
                                      </p:stCondLst>
                                      <p:childTnLst>
                                        <p:animClr clrSpc="rgb" dir="cw">
                                          <p:cBhvr override="childStyle">
                                            <p:cTn id="40" dur="500" fill="hold"/>
                                            <p:tgtEl>
                                              <p:spTgt spid="18"/>
                                            </p:tgtEl>
                                            <p:attrNameLst>
                                              <p:attrName>style.color</p:attrName>
                                            </p:attrNameLst>
                                          </p:cBhvr>
                                          <p:to>
                                            <a:srgbClr val="FFFF00"/>
                                          </p:to>
                                        </p:animClr>
                                        <p:animClr clrSpc="rgb" dir="cw">
                                          <p:cBhvr>
                                            <p:cTn id="41" dur="500" fill="hold"/>
                                            <p:tgtEl>
                                              <p:spTgt spid="18"/>
                                            </p:tgtEl>
                                            <p:attrNameLst>
                                              <p:attrName>fillcolor</p:attrName>
                                            </p:attrNameLst>
                                          </p:cBhvr>
                                          <p:to>
                                            <a:srgbClr val="FFFF00"/>
                                          </p:to>
                                        </p:animClr>
                                        <p:set>
                                          <p:cBhvr>
                                            <p:cTn id="42" dur="500" fill="hold"/>
                                            <p:tgtEl>
                                              <p:spTgt spid="18"/>
                                            </p:tgtEl>
                                            <p:attrNameLst>
                                              <p:attrName>fill.type</p:attrName>
                                            </p:attrNameLst>
                                          </p:cBhvr>
                                          <p:to>
                                            <p:strVal val="solid"/>
                                          </p:to>
                                        </p:set>
                                        <p:set>
                                          <p:cBhvr>
                                            <p:cTn id="43" dur="500" fill="hold"/>
                                            <p:tgtEl>
                                              <p:spTgt spid="18"/>
                                            </p:tgtEl>
                                            <p:attrNameLst>
                                              <p:attrName>fill.on</p:attrName>
                                            </p:attrNameLst>
                                          </p:cBhvr>
                                          <p:to>
                                            <p:strVal val="true"/>
                                          </p:to>
                                        </p:set>
                                      </p:childTnLst>
                                    </p:cTn>
                                  </p:par>
                                  <p:par>
                                    <p:cTn id="44" presetID="22" presetClass="entr" presetSubtype="1" fill="hold" nodeType="withEffect">
                                      <p:stCondLst>
                                        <p:cond delay="30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500"/>
                                            <p:tgtEl>
                                              <p:spTgt spid="19"/>
                                            </p:tgtEl>
                                          </p:cBhvr>
                                        </p:animEffect>
                                      </p:childTnLst>
                                    </p:cTn>
                                  </p:par>
                                  <p:par>
                                    <p:cTn id="47" presetID="22" presetClass="entr" presetSubtype="1" fill="hold" nodeType="withEffect">
                                      <p:stCondLst>
                                        <p:cond delay="600"/>
                                      </p:stCondLst>
                                      <p:childTnLst>
                                        <p:set>
                                          <p:cBhvr>
                                            <p:cTn id="48" dur="1" fill="hold">
                                              <p:stCondLst>
                                                <p:cond delay="0"/>
                                              </p:stCondLst>
                                            </p:cTn>
                                            <p:tgtEl>
                                              <p:spTgt spid="22"/>
                                            </p:tgtEl>
                                            <p:attrNameLst>
                                              <p:attrName>style.visibility</p:attrName>
                                            </p:attrNameLst>
                                          </p:cBhvr>
                                          <p:to>
                                            <p:strVal val="visible"/>
                                          </p:to>
                                        </p:set>
                                        <p:animEffect transition="in" filter="wipe(up)">
                                          <p:cBhvr>
                                            <p:cTn id="49" dur="500"/>
                                            <p:tgtEl>
                                              <p:spTgt spid="22"/>
                                            </p:tgtEl>
                                          </p:cBhvr>
                                        </p:animEffect>
                                      </p:childTnLst>
                                    </p:cTn>
                                  </p:par>
                                  <p:par>
                                    <p:cTn id="50" presetID="22" presetClass="entr" presetSubtype="1" fill="hold" nodeType="withEffect">
                                      <p:stCondLst>
                                        <p:cond delay="600"/>
                                      </p:stCondLst>
                                      <p:childTnLst>
                                        <p:set>
                                          <p:cBhvr>
                                            <p:cTn id="51" dur="1" fill="hold">
                                              <p:stCondLst>
                                                <p:cond delay="0"/>
                                              </p:stCondLst>
                                            </p:cTn>
                                            <p:tgtEl>
                                              <p:spTgt spid="26"/>
                                            </p:tgtEl>
                                            <p:attrNameLst>
                                              <p:attrName>style.visibility</p:attrName>
                                            </p:attrNameLst>
                                          </p:cBhvr>
                                          <p:to>
                                            <p:strVal val="visible"/>
                                          </p:to>
                                        </p:set>
                                        <p:animEffect transition="in" filter="wipe(up)">
                                          <p:cBhvr>
                                            <p:cTn id="52" dur="500"/>
                                            <p:tgtEl>
                                              <p:spTgt spid="26"/>
                                            </p:tgtEl>
                                          </p:cBhvr>
                                        </p:animEffect>
                                      </p:childTnLst>
                                    </p:cTn>
                                  </p:par>
                                  <p:par>
                                    <p:cTn id="53" presetID="10" presetClass="entr" presetSubtype="0" fill="hold" grpId="0" nodeType="withEffect">
                                      <p:stCondLst>
                                        <p:cond delay="240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500"/>
                                            <p:tgtEl>
                                              <p:spTgt spid="60"/>
                                            </p:tgtEl>
                                          </p:cBhvr>
                                        </p:animEffect>
                                      </p:childTnLst>
                                    </p:cTn>
                                  </p:par>
                                  <p:par>
                                    <p:cTn id="56" presetID="37" presetClass="entr" presetSubtype="0" fill="hold" grpId="0" nodeType="withEffect">
                                      <p:stCondLst>
                                        <p:cond delay="50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1000"/>
                                            <p:tgtEl>
                                              <p:spTgt spid="62"/>
                                            </p:tgtEl>
                                          </p:cBhvr>
                                        </p:animEffect>
                                        <p:anim calcmode="lin" valueType="num">
                                          <p:cBhvr>
                                            <p:cTn id="59" dur="1000" fill="hold"/>
                                            <p:tgtEl>
                                              <p:spTgt spid="62"/>
                                            </p:tgtEl>
                                            <p:attrNameLst>
                                              <p:attrName>ppt_x</p:attrName>
                                            </p:attrNameLst>
                                          </p:cBhvr>
                                          <p:tavLst>
                                            <p:tav tm="0">
                                              <p:val>
                                                <p:strVal val="#ppt_x"/>
                                              </p:val>
                                            </p:tav>
                                            <p:tav tm="100000">
                                              <p:val>
                                                <p:strVal val="#ppt_x"/>
                                              </p:val>
                                            </p:tav>
                                          </p:tavLst>
                                        </p:anim>
                                        <p:anim calcmode="lin" valueType="num">
                                          <p:cBhvr>
                                            <p:cTn id="60" dur="900" decel="100000" fill="hold"/>
                                            <p:tgtEl>
                                              <p:spTgt spid="62"/>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133"/>
                                            </p:tgtEl>
                                            <p:attrNameLst>
                                              <p:attrName>style.visibility</p:attrName>
                                            </p:attrNameLst>
                                          </p:cBhvr>
                                          <p:to>
                                            <p:strVal val="visible"/>
                                          </p:to>
                                        </p:set>
                                        <p:anim calcmode="lin" valueType="num">
                                          <p:cBhvr additive="base">
                                            <p:cTn id="64" dur="500" fill="hold"/>
                                            <p:tgtEl>
                                              <p:spTgt spid="133"/>
                                            </p:tgtEl>
                                            <p:attrNameLst>
                                              <p:attrName>ppt_x</p:attrName>
                                            </p:attrNameLst>
                                          </p:cBhvr>
                                          <p:tavLst>
                                            <p:tav tm="0">
                                              <p:val>
                                                <p:strVal val="#ppt_x"/>
                                              </p:val>
                                            </p:tav>
                                            <p:tav tm="100000">
                                              <p:val>
                                                <p:strVal val="#ppt_x"/>
                                              </p:val>
                                            </p:tav>
                                          </p:tavLst>
                                        </p:anim>
                                        <p:anim calcmode="lin" valueType="num">
                                          <p:cBhvr additive="base">
                                            <p:cTn id="65" dur="500" fill="hold"/>
                                            <p:tgtEl>
                                              <p:spTgt spid="133"/>
                                            </p:tgtEl>
                                            <p:attrNameLst>
                                              <p:attrName>ppt_y</p:attrName>
                                            </p:attrNameLst>
                                          </p:cBhvr>
                                          <p:tavLst>
                                            <p:tav tm="0">
                                              <p:val>
                                                <p:strVal val="1+#ppt_h/2"/>
                                              </p:val>
                                            </p:tav>
                                            <p:tav tm="100000">
                                              <p:val>
                                                <p:strVal val="#ppt_y"/>
                                              </p:val>
                                            </p:tav>
                                          </p:tavLst>
                                        </p:anim>
                                      </p:childTnLst>
                                    </p:cTn>
                                  </p:par>
                                  <p:par>
                                    <p:cTn id="66" presetID="19" presetClass="emph" presetSubtype="0" fill="hold" grpId="1" nodeType="withEffect">
                                      <p:stCondLst>
                                        <p:cond delay="1500"/>
                                      </p:stCondLst>
                                      <p:childTnLst>
                                        <p:animClr clrSpc="rgb" dir="cw">
                                          <p:cBhvr override="childStyle">
                                            <p:cTn id="67" dur="500" fill="hold"/>
                                            <p:tgtEl>
                                              <p:spTgt spid="62"/>
                                            </p:tgtEl>
                                            <p:attrNameLst>
                                              <p:attrName>style.color</p:attrName>
                                            </p:attrNameLst>
                                          </p:cBhvr>
                                          <p:to>
                                            <a:srgbClr val="FFFF00"/>
                                          </p:to>
                                        </p:animClr>
                                        <p:animClr clrSpc="rgb" dir="cw">
                                          <p:cBhvr>
                                            <p:cTn id="68" dur="500" fill="hold"/>
                                            <p:tgtEl>
                                              <p:spTgt spid="62"/>
                                            </p:tgtEl>
                                            <p:attrNameLst>
                                              <p:attrName>fillcolor</p:attrName>
                                            </p:attrNameLst>
                                          </p:cBhvr>
                                          <p:to>
                                            <a:srgbClr val="FFFF00"/>
                                          </p:to>
                                        </p:animClr>
                                        <p:set>
                                          <p:cBhvr>
                                            <p:cTn id="69" dur="500" fill="hold"/>
                                            <p:tgtEl>
                                              <p:spTgt spid="62"/>
                                            </p:tgtEl>
                                            <p:attrNameLst>
                                              <p:attrName>fill.type</p:attrName>
                                            </p:attrNameLst>
                                          </p:cBhvr>
                                          <p:to>
                                            <p:strVal val="solid"/>
                                          </p:to>
                                        </p:set>
                                        <p:set>
                                          <p:cBhvr>
                                            <p:cTn id="70" dur="500" fill="hold"/>
                                            <p:tgtEl>
                                              <p:spTgt spid="62"/>
                                            </p:tgtEl>
                                            <p:attrNameLst>
                                              <p:attrName>fill.on</p:attrName>
                                            </p:attrNameLst>
                                          </p:cBhvr>
                                          <p:to>
                                            <p:strVal val="true"/>
                                          </p:to>
                                        </p:set>
                                      </p:childTnLst>
                                    </p:cTn>
                                  </p:par>
                                  <p:par>
                                    <p:cTn id="71" presetID="10" presetClass="entr" presetSubtype="0" fill="hold" grpId="0" nodeType="withEffect">
                                      <p:stCondLst>
                                        <p:cond delay="240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500"/>
                                            <p:tgtEl>
                                              <p:spTgt spid="63"/>
                                            </p:tgtEl>
                                          </p:cBhvr>
                                        </p:animEffect>
                                      </p:childTnLst>
                                    </p:cTn>
                                  </p:par>
                                  <p:par>
                                    <p:cTn id="74" presetID="37" presetClass="entr" presetSubtype="0" fill="hold" grpId="0" nodeType="withEffect">
                                      <p:stCondLst>
                                        <p:cond delay="500"/>
                                      </p:stCondLst>
                                      <p:childTnLst>
                                        <p:set>
                                          <p:cBhvr>
                                            <p:cTn id="75" dur="1" fill="hold">
                                              <p:stCondLst>
                                                <p:cond delay="0"/>
                                              </p:stCondLst>
                                            </p:cTn>
                                            <p:tgtEl>
                                              <p:spTgt spid="65"/>
                                            </p:tgtEl>
                                            <p:attrNameLst>
                                              <p:attrName>style.visibility</p:attrName>
                                            </p:attrNameLst>
                                          </p:cBhvr>
                                          <p:to>
                                            <p:strVal val="visible"/>
                                          </p:to>
                                        </p:set>
                                        <p:animEffect transition="in" filter="fade">
                                          <p:cBhvr>
                                            <p:cTn id="76" dur="1000"/>
                                            <p:tgtEl>
                                              <p:spTgt spid="65"/>
                                            </p:tgtEl>
                                          </p:cBhvr>
                                        </p:animEffect>
                                        <p:anim calcmode="lin" valueType="num">
                                          <p:cBhvr>
                                            <p:cTn id="77" dur="1000" fill="hold"/>
                                            <p:tgtEl>
                                              <p:spTgt spid="65"/>
                                            </p:tgtEl>
                                            <p:attrNameLst>
                                              <p:attrName>ppt_x</p:attrName>
                                            </p:attrNameLst>
                                          </p:cBhvr>
                                          <p:tavLst>
                                            <p:tav tm="0">
                                              <p:val>
                                                <p:strVal val="#ppt_x"/>
                                              </p:val>
                                            </p:tav>
                                            <p:tav tm="100000">
                                              <p:val>
                                                <p:strVal val="#ppt_x"/>
                                              </p:val>
                                            </p:tav>
                                          </p:tavLst>
                                        </p:anim>
                                        <p:anim calcmode="lin" valueType="num">
                                          <p:cBhvr>
                                            <p:cTn id="78" dur="900" decel="100000" fill="hold"/>
                                            <p:tgtEl>
                                              <p:spTgt spid="65"/>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65"/>
                                            </p:tgtEl>
                                            <p:attrNameLst>
                                              <p:attrName>ppt_y</p:attrName>
                                            </p:attrNameLst>
                                          </p:cBhvr>
                                          <p:tavLst>
                                            <p:tav tm="0">
                                              <p:val>
                                                <p:strVal val="#ppt_y-.03"/>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32"/>
                                            </p:tgtEl>
                                            <p:attrNameLst>
                                              <p:attrName>style.visibility</p:attrName>
                                            </p:attrNameLst>
                                          </p:cBhvr>
                                          <p:to>
                                            <p:strVal val="visible"/>
                                          </p:to>
                                        </p:set>
                                        <p:anim calcmode="lin" valueType="num">
                                          <p:cBhvr additive="base">
                                            <p:cTn id="82" dur="500" fill="hold"/>
                                            <p:tgtEl>
                                              <p:spTgt spid="132"/>
                                            </p:tgtEl>
                                            <p:attrNameLst>
                                              <p:attrName>ppt_x</p:attrName>
                                            </p:attrNameLst>
                                          </p:cBhvr>
                                          <p:tavLst>
                                            <p:tav tm="0">
                                              <p:val>
                                                <p:strVal val="#ppt_x"/>
                                              </p:val>
                                            </p:tav>
                                            <p:tav tm="100000">
                                              <p:val>
                                                <p:strVal val="#ppt_x"/>
                                              </p:val>
                                            </p:tav>
                                          </p:tavLst>
                                        </p:anim>
                                        <p:anim calcmode="lin" valueType="num">
                                          <p:cBhvr additive="base">
                                            <p:cTn id="83" dur="500" fill="hold"/>
                                            <p:tgtEl>
                                              <p:spTgt spid="132"/>
                                            </p:tgtEl>
                                            <p:attrNameLst>
                                              <p:attrName>ppt_y</p:attrName>
                                            </p:attrNameLst>
                                          </p:cBhvr>
                                          <p:tavLst>
                                            <p:tav tm="0">
                                              <p:val>
                                                <p:strVal val="1+#ppt_h/2"/>
                                              </p:val>
                                            </p:tav>
                                            <p:tav tm="100000">
                                              <p:val>
                                                <p:strVal val="#ppt_y"/>
                                              </p:val>
                                            </p:tav>
                                          </p:tavLst>
                                        </p:anim>
                                      </p:childTnLst>
                                    </p:cTn>
                                  </p:par>
                                  <p:par>
                                    <p:cTn id="84" presetID="19" presetClass="emph" presetSubtype="0" fill="hold" grpId="1" nodeType="withEffect">
                                      <p:stCondLst>
                                        <p:cond delay="1500"/>
                                      </p:stCondLst>
                                      <p:childTnLst>
                                        <p:animClr clrSpc="rgb" dir="cw">
                                          <p:cBhvr override="childStyle">
                                            <p:cTn id="85" dur="500" fill="hold"/>
                                            <p:tgtEl>
                                              <p:spTgt spid="65"/>
                                            </p:tgtEl>
                                            <p:attrNameLst>
                                              <p:attrName>style.color</p:attrName>
                                            </p:attrNameLst>
                                          </p:cBhvr>
                                          <p:to>
                                            <a:srgbClr val="FFFF00"/>
                                          </p:to>
                                        </p:animClr>
                                        <p:animClr clrSpc="rgb" dir="cw">
                                          <p:cBhvr>
                                            <p:cTn id="86" dur="500" fill="hold"/>
                                            <p:tgtEl>
                                              <p:spTgt spid="65"/>
                                            </p:tgtEl>
                                            <p:attrNameLst>
                                              <p:attrName>fillcolor</p:attrName>
                                            </p:attrNameLst>
                                          </p:cBhvr>
                                          <p:to>
                                            <a:srgbClr val="FFFF00"/>
                                          </p:to>
                                        </p:animClr>
                                        <p:set>
                                          <p:cBhvr>
                                            <p:cTn id="87" dur="500" fill="hold"/>
                                            <p:tgtEl>
                                              <p:spTgt spid="65"/>
                                            </p:tgtEl>
                                            <p:attrNameLst>
                                              <p:attrName>fill.type</p:attrName>
                                            </p:attrNameLst>
                                          </p:cBhvr>
                                          <p:to>
                                            <p:strVal val="solid"/>
                                          </p:to>
                                        </p:set>
                                        <p:set>
                                          <p:cBhvr>
                                            <p:cTn id="88" dur="500" fill="hold"/>
                                            <p:tgtEl>
                                              <p:spTgt spid="65"/>
                                            </p:tgtEl>
                                            <p:attrNameLst>
                                              <p:attrName>fill.on</p:attrName>
                                            </p:attrNameLst>
                                          </p:cBhvr>
                                          <p:to>
                                            <p:strVal val="true"/>
                                          </p:to>
                                        </p:set>
                                      </p:childTnLst>
                                    </p:cTn>
                                  </p:par>
                                  <p:par>
                                    <p:cTn id="89" presetID="37" presetClass="entr" presetSubtype="0" fill="hold" grpId="0" nodeType="withEffect">
                                      <p:stCondLst>
                                        <p:cond delay="5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1000"/>
                                            <p:tgtEl>
                                              <p:spTgt spid="67"/>
                                            </p:tgtEl>
                                          </p:cBhvr>
                                        </p:animEffect>
                                        <p:anim calcmode="lin" valueType="num">
                                          <p:cBhvr>
                                            <p:cTn id="92" dur="1000" fill="hold"/>
                                            <p:tgtEl>
                                              <p:spTgt spid="67"/>
                                            </p:tgtEl>
                                            <p:attrNameLst>
                                              <p:attrName>ppt_x</p:attrName>
                                            </p:attrNameLst>
                                          </p:cBhvr>
                                          <p:tavLst>
                                            <p:tav tm="0">
                                              <p:val>
                                                <p:strVal val="#ppt_x"/>
                                              </p:val>
                                            </p:tav>
                                            <p:tav tm="100000">
                                              <p:val>
                                                <p:strVal val="#ppt_x"/>
                                              </p:val>
                                            </p:tav>
                                          </p:tavLst>
                                        </p:anim>
                                        <p:anim calcmode="lin" valueType="num">
                                          <p:cBhvr>
                                            <p:cTn id="93" dur="900" decel="100000" fill="hold"/>
                                            <p:tgtEl>
                                              <p:spTgt spid="67"/>
                                            </p:tgtEl>
                                            <p:attrNameLst>
                                              <p:attrName>ppt_y</p:attrName>
                                            </p:attrNameLst>
                                          </p:cBhvr>
                                          <p:tavLst>
                                            <p:tav tm="0">
                                              <p:val>
                                                <p:strVal val="#ppt_y+1"/>
                                              </p:val>
                                            </p:tav>
                                            <p:tav tm="100000">
                                              <p:val>
                                                <p:strVal val="#ppt_y-.03"/>
                                              </p:val>
                                            </p:tav>
                                          </p:tavLst>
                                        </p:anim>
                                        <p:anim calcmode="lin" valueType="num">
                                          <p:cBhvr>
                                            <p:cTn id="94" dur="100" accel="100000" fill="hold">
                                              <p:stCondLst>
                                                <p:cond delay="900"/>
                                              </p:stCondLst>
                                            </p:cTn>
                                            <p:tgtEl>
                                              <p:spTgt spid="67"/>
                                            </p:tgtEl>
                                            <p:attrNameLst>
                                              <p:attrName>ppt_y</p:attrName>
                                            </p:attrNameLst>
                                          </p:cBhvr>
                                          <p:tavLst>
                                            <p:tav tm="0">
                                              <p:val>
                                                <p:strVal val="#ppt_y-.03"/>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130"/>
                                            </p:tgtEl>
                                            <p:attrNameLst>
                                              <p:attrName>style.visibility</p:attrName>
                                            </p:attrNameLst>
                                          </p:cBhvr>
                                          <p:to>
                                            <p:strVal val="visible"/>
                                          </p:to>
                                        </p:set>
                                        <p:anim calcmode="lin" valueType="num">
                                          <p:cBhvr additive="base">
                                            <p:cTn id="97" dur="500" fill="hold"/>
                                            <p:tgtEl>
                                              <p:spTgt spid="130"/>
                                            </p:tgtEl>
                                            <p:attrNameLst>
                                              <p:attrName>ppt_x</p:attrName>
                                            </p:attrNameLst>
                                          </p:cBhvr>
                                          <p:tavLst>
                                            <p:tav tm="0">
                                              <p:val>
                                                <p:strVal val="#ppt_x"/>
                                              </p:val>
                                            </p:tav>
                                            <p:tav tm="100000">
                                              <p:val>
                                                <p:strVal val="#ppt_x"/>
                                              </p:val>
                                            </p:tav>
                                          </p:tavLst>
                                        </p:anim>
                                        <p:anim calcmode="lin" valueType="num">
                                          <p:cBhvr additive="base">
                                            <p:cTn id="98" dur="500" fill="hold"/>
                                            <p:tgtEl>
                                              <p:spTgt spid="130"/>
                                            </p:tgtEl>
                                            <p:attrNameLst>
                                              <p:attrName>ppt_y</p:attrName>
                                            </p:attrNameLst>
                                          </p:cBhvr>
                                          <p:tavLst>
                                            <p:tav tm="0">
                                              <p:val>
                                                <p:strVal val="1+#ppt_h/2"/>
                                              </p:val>
                                            </p:tav>
                                            <p:tav tm="100000">
                                              <p:val>
                                                <p:strVal val="#ppt_y"/>
                                              </p:val>
                                            </p:tav>
                                          </p:tavLst>
                                        </p:anim>
                                      </p:childTnLst>
                                    </p:cTn>
                                  </p:par>
                                  <p:par>
                                    <p:cTn id="99" presetID="19" presetClass="emph" presetSubtype="0" fill="hold" grpId="1" nodeType="withEffect">
                                      <p:stCondLst>
                                        <p:cond delay="1500"/>
                                      </p:stCondLst>
                                      <p:childTnLst>
                                        <p:animClr clrSpc="rgb" dir="cw">
                                          <p:cBhvr override="childStyle">
                                            <p:cTn id="100" dur="500" fill="hold"/>
                                            <p:tgtEl>
                                              <p:spTgt spid="67"/>
                                            </p:tgtEl>
                                            <p:attrNameLst>
                                              <p:attrName>style.color</p:attrName>
                                            </p:attrNameLst>
                                          </p:cBhvr>
                                          <p:to>
                                            <a:srgbClr val="FFFF00"/>
                                          </p:to>
                                        </p:animClr>
                                        <p:animClr clrSpc="rgb" dir="cw">
                                          <p:cBhvr>
                                            <p:cTn id="101" dur="500" fill="hold"/>
                                            <p:tgtEl>
                                              <p:spTgt spid="67"/>
                                            </p:tgtEl>
                                            <p:attrNameLst>
                                              <p:attrName>fillcolor</p:attrName>
                                            </p:attrNameLst>
                                          </p:cBhvr>
                                          <p:to>
                                            <a:srgbClr val="FFFF00"/>
                                          </p:to>
                                        </p:animClr>
                                        <p:set>
                                          <p:cBhvr>
                                            <p:cTn id="102" dur="500" fill="hold"/>
                                            <p:tgtEl>
                                              <p:spTgt spid="67"/>
                                            </p:tgtEl>
                                            <p:attrNameLst>
                                              <p:attrName>fill.type</p:attrName>
                                            </p:attrNameLst>
                                          </p:cBhvr>
                                          <p:to>
                                            <p:strVal val="solid"/>
                                          </p:to>
                                        </p:set>
                                        <p:set>
                                          <p:cBhvr>
                                            <p:cTn id="103" dur="500" fill="hold"/>
                                            <p:tgtEl>
                                              <p:spTgt spid="67"/>
                                            </p:tgtEl>
                                            <p:attrNameLst>
                                              <p:attrName>fill.on</p:attrName>
                                            </p:attrNameLst>
                                          </p:cBhvr>
                                          <p:to>
                                            <p:strVal val="true"/>
                                          </p:to>
                                        </p:set>
                                      </p:childTnLst>
                                    </p:cTn>
                                  </p:par>
                                  <p:par>
                                    <p:cTn id="104" presetID="10" presetClass="entr" presetSubtype="0" fill="hold" grpId="0" nodeType="withEffect">
                                      <p:stCondLst>
                                        <p:cond delay="2400"/>
                                      </p:stCondLst>
                                      <p:childTnLst>
                                        <p:set>
                                          <p:cBhvr>
                                            <p:cTn id="105" dur="1" fill="hold">
                                              <p:stCondLst>
                                                <p:cond delay="0"/>
                                              </p:stCondLst>
                                            </p:cTn>
                                            <p:tgtEl>
                                              <p:spTgt spid="68"/>
                                            </p:tgtEl>
                                            <p:attrNameLst>
                                              <p:attrName>style.visibility</p:attrName>
                                            </p:attrNameLst>
                                          </p:cBhvr>
                                          <p:to>
                                            <p:strVal val="visible"/>
                                          </p:to>
                                        </p:set>
                                        <p:animEffect transition="in" filter="fade">
                                          <p:cBhvr>
                                            <p:cTn id="106" dur="500"/>
                                            <p:tgtEl>
                                              <p:spTgt spid="68"/>
                                            </p:tgtEl>
                                          </p:cBhvr>
                                        </p:animEffect>
                                      </p:childTnLst>
                                    </p:cTn>
                                  </p:par>
                                  <p:par>
                                    <p:cTn id="107" presetID="10" presetClass="entr" presetSubtype="0" fill="hold" grpId="0" nodeType="withEffect">
                                      <p:stCondLst>
                                        <p:cond delay="2400"/>
                                      </p:stCondLst>
                                      <p:childTnLst>
                                        <p:set>
                                          <p:cBhvr>
                                            <p:cTn id="108" dur="1" fill="hold">
                                              <p:stCondLst>
                                                <p:cond delay="0"/>
                                              </p:stCondLst>
                                            </p:cTn>
                                            <p:tgtEl>
                                              <p:spTgt spid="70"/>
                                            </p:tgtEl>
                                            <p:attrNameLst>
                                              <p:attrName>style.visibility</p:attrName>
                                            </p:attrNameLst>
                                          </p:cBhvr>
                                          <p:to>
                                            <p:strVal val="visible"/>
                                          </p:to>
                                        </p:set>
                                        <p:animEffect transition="in" filter="fade">
                                          <p:cBhvr>
                                            <p:cTn id="10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6" grpId="0"/>
          <p:bldP spid="18" grpId="0" bldLvl="0" animBg="1"/>
          <p:bldP spid="18" grpId="1" bldLvl="0" animBg="1"/>
          <p:bldP spid="60" grpId="0"/>
          <p:bldP spid="62" grpId="0" bldLvl="0" animBg="1"/>
          <p:bldP spid="62" grpId="1" bldLvl="0" animBg="1"/>
          <p:bldP spid="63" grpId="0"/>
          <p:bldP spid="65" grpId="0" bldLvl="0" animBg="1"/>
          <p:bldP spid="65" grpId="1" bldLvl="0" animBg="1"/>
          <p:bldP spid="67" grpId="0" bldLvl="0" animBg="1"/>
          <p:bldP spid="67" grpId="1" bldLvl="0" animBg="1"/>
          <p:bldP spid="68" grpId="0"/>
          <p:bldP spid="7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fill="hold" nodeType="after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additive="base">
                                            <p:cTn id="7" dur="750" fill="hold"/>
                                            <p:tgtEl>
                                              <p:spTgt spid="88"/>
                                            </p:tgtEl>
                                            <p:attrNameLst>
                                              <p:attrName>ppt_x</p:attrName>
                                            </p:attrNameLst>
                                          </p:cBhvr>
                                          <p:tavLst>
                                            <p:tav tm="0">
                                              <p:val>
                                                <p:strVal val="0-#ppt_w/2"/>
                                              </p:val>
                                            </p:tav>
                                            <p:tav tm="100000">
                                              <p:val>
                                                <p:strVal val="#ppt_x"/>
                                              </p:val>
                                            </p:tav>
                                          </p:tavLst>
                                        </p:anim>
                                        <p:anim calcmode="lin" valueType="num">
                                          <p:cBhvr additive="base">
                                            <p:cTn id="8" dur="750" fill="hold"/>
                                            <p:tgtEl>
                                              <p:spTgt spid="88"/>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9" accel="50000" fill="hold" grpId="0" nodeType="afterEffect">
                                      <p:stCondLst>
                                        <p:cond delay="0"/>
                                      </p:stCondLst>
                                      <p:childTnLst>
                                        <p:set>
                                          <p:cBhvr>
                                            <p:cTn id="11" dur="1" fill="hold">
                                              <p:stCondLst>
                                                <p:cond delay="0"/>
                                              </p:stCondLst>
                                            </p:cTn>
                                            <p:tgtEl>
                                              <p:spTgt spid="107"/>
                                            </p:tgtEl>
                                            <p:attrNameLst>
                                              <p:attrName>style.visibility</p:attrName>
                                            </p:attrNameLst>
                                          </p:cBhvr>
                                          <p:to>
                                            <p:strVal val="visible"/>
                                          </p:to>
                                        </p:set>
                                        <p:anim calcmode="lin" valueType="num">
                                          <p:cBhvr additive="base">
                                            <p:cTn id="12" dur="750" fill="hold"/>
                                            <p:tgtEl>
                                              <p:spTgt spid="107"/>
                                            </p:tgtEl>
                                            <p:attrNameLst>
                                              <p:attrName>ppt_x</p:attrName>
                                            </p:attrNameLst>
                                          </p:cBhvr>
                                          <p:tavLst>
                                            <p:tav tm="0">
                                              <p:val>
                                                <p:strVal val="0-#ppt_w/2"/>
                                              </p:val>
                                            </p:tav>
                                            <p:tav tm="100000">
                                              <p:val>
                                                <p:strVal val="#ppt_x"/>
                                              </p:val>
                                            </p:tav>
                                          </p:tavLst>
                                        </p:anim>
                                        <p:anim calcmode="lin" valueType="num">
                                          <p:cBhvr additive="base">
                                            <p:cTn id="13" dur="750" fill="hold"/>
                                            <p:tgtEl>
                                              <p:spTgt spid="107"/>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3"/>
                                            </p:tgtEl>
                                            <p:attrNameLst>
                                              <p:attrName>style.visibility</p:attrName>
                                            </p:attrNameLst>
                                          </p:cBhvr>
                                          <p:to>
                                            <p:strVal val="visible"/>
                                          </p:to>
                                        </p:set>
                                        <p:animEffect transition="in" filter="wipe(left)">
                                          <p:cBhvr>
                                            <p:cTn id="17" dur="500"/>
                                            <p:tgtEl>
                                              <p:spTgt spid="123"/>
                                            </p:tgtEl>
                                          </p:cBhvr>
                                        </p:animEffect>
                                      </p:childTnLst>
                                    </p:cTn>
                                  </p:par>
                                </p:childTnLst>
                              </p:cTn>
                            </p:par>
                            <p:par>
                              <p:cTn id="18" fill="hold">
                                <p:stCondLst>
                                  <p:cond delay="2500"/>
                                </p:stCondLst>
                                <p:childTnLst>
                                  <p:par>
                                    <p:cTn id="19" presetID="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2" presetClass="entr" presetSubtype="8" fill="hold" nodeType="with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1900"/>
                                            <p:tgtEl>
                                              <p:spTgt spid="61"/>
                                            </p:tgtEl>
                                          </p:cBhvr>
                                        </p:animEffect>
                                      </p:childTnLst>
                                    </p:cTn>
                                  </p:par>
                                  <p:par>
                                    <p:cTn id="26" presetID="22" presetClass="entr" presetSubtype="1"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par>
                                    <p:cTn id="29" presetID="37"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900" decel="100000" fill="hold"/>
                                            <p:tgtEl>
                                              <p:spTgt spid="18"/>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1"/>
                                            </p:tgtEl>
                                            <p:attrNameLst>
                                              <p:attrName>style.visibility</p:attrName>
                                            </p:attrNameLst>
                                          </p:cBhvr>
                                          <p:to>
                                            <p:strVal val="visible"/>
                                          </p:to>
                                        </p:set>
                                        <p:anim calcmode="lin" valueType="num">
                                          <p:cBhvr additive="base">
                                            <p:cTn id="37" dur="500" fill="hold"/>
                                            <p:tgtEl>
                                              <p:spTgt spid="131"/>
                                            </p:tgtEl>
                                            <p:attrNameLst>
                                              <p:attrName>ppt_x</p:attrName>
                                            </p:attrNameLst>
                                          </p:cBhvr>
                                          <p:tavLst>
                                            <p:tav tm="0">
                                              <p:val>
                                                <p:strVal val="#ppt_x"/>
                                              </p:val>
                                            </p:tav>
                                            <p:tav tm="100000">
                                              <p:val>
                                                <p:strVal val="#ppt_x"/>
                                              </p:val>
                                            </p:tav>
                                          </p:tavLst>
                                        </p:anim>
                                        <p:anim calcmode="lin" valueType="num">
                                          <p:cBhvr additive="base">
                                            <p:cTn id="38" dur="500" fill="hold"/>
                                            <p:tgtEl>
                                              <p:spTgt spid="131"/>
                                            </p:tgtEl>
                                            <p:attrNameLst>
                                              <p:attrName>ppt_y</p:attrName>
                                            </p:attrNameLst>
                                          </p:cBhvr>
                                          <p:tavLst>
                                            <p:tav tm="0">
                                              <p:val>
                                                <p:strVal val="1+#ppt_h/2"/>
                                              </p:val>
                                            </p:tav>
                                            <p:tav tm="100000">
                                              <p:val>
                                                <p:strVal val="#ppt_y"/>
                                              </p:val>
                                            </p:tav>
                                          </p:tavLst>
                                        </p:anim>
                                      </p:childTnLst>
                                    </p:cTn>
                                  </p:par>
                                  <p:par>
                                    <p:cTn id="39" presetID="19" presetClass="emph" presetSubtype="0" fill="hold" grpId="1" nodeType="withEffect">
                                      <p:stCondLst>
                                        <p:cond delay="1500"/>
                                      </p:stCondLst>
                                      <p:childTnLst>
                                        <p:animClr clrSpc="rgb" dir="cw">
                                          <p:cBhvr override="childStyle">
                                            <p:cTn id="40" dur="500" fill="hold"/>
                                            <p:tgtEl>
                                              <p:spTgt spid="18"/>
                                            </p:tgtEl>
                                            <p:attrNameLst>
                                              <p:attrName>style.color</p:attrName>
                                            </p:attrNameLst>
                                          </p:cBhvr>
                                          <p:to>
                                            <a:srgbClr val="FFFF00"/>
                                          </p:to>
                                        </p:animClr>
                                        <p:animClr clrSpc="rgb" dir="cw">
                                          <p:cBhvr>
                                            <p:cTn id="41" dur="500" fill="hold"/>
                                            <p:tgtEl>
                                              <p:spTgt spid="18"/>
                                            </p:tgtEl>
                                            <p:attrNameLst>
                                              <p:attrName>fillcolor</p:attrName>
                                            </p:attrNameLst>
                                          </p:cBhvr>
                                          <p:to>
                                            <a:srgbClr val="FFFF00"/>
                                          </p:to>
                                        </p:animClr>
                                        <p:set>
                                          <p:cBhvr>
                                            <p:cTn id="42" dur="500" fill="hold"/>
                                            <p:tgtEl>
                                              <p:spTgt spid="18"/>
                                            </p:tgtEl>
                                            <p:attrNameLst>
                                              <p:attrName>fill.type</p:attrName>
                                            </p:attrNameLst>
                                          </p:cBhvr>
                                          <p:to>
                                            <p:strVal val="solid"/>
                                          </p:to>
                                        </p:set>
                                        <p:set>
                                          <p:cBhvr>
                                            <p:cTn id="43" dur="500" fill="hold"/>
                                            <p:tgtEl>
                                              <p:spTgt spid="18"/>
                                            </p:tgtEl>
                                            <p:attrNameLst>
                                              <p:attrName>fill.on</p:attrName>
                                            </p:attrNameLst>
                                          </p:cBhvr>
                                          <p:to>
                                            <p:strVal val="true"/>
                                          </p:to>
                                        </p:set>
                                      </p:childTnLst>
                                    </p:cTn>
                                  </p:par>
                                  <p:par>
                                    <p:cTn id="44" presetID="22" presetClass="entr" presetSubtype="1" fill="hold" nodeType="withEffect">
                                      <p:stCondLst>
                                        <p:cond delay="30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500"/>
                                            <p:tgtEl>
                                              <p:spTgt spid="19"/>
                                            </p:tgtEl>
                                          </p:cBhvr>
                                        </p:animEffect>
                                      </p:childTnLst>
                                    </p:cTn>
                                  </p:par>
                                  <p:par>
                                    <p:cTn id="47" presetID="22" presetClass="entr" presetSubtype="1" fill="hold" nodeType="withEffect">
                                      <p:stCondLst>
                                        <p:cond delay="600"/>
                                      </p:stCondLst>
                                      <p:childTnLst>
                                        <p:set>
                                          <p:cBhvr>
                                            <p:cTn id="48" dur="1" fill="hold">
                                              <p:stCondLst>
                                                <p:cond delay="0"/>
                                              </p:stCondLst>
                                            </p:cTn>
                                            <p:tgtEl>
                                              <p:spTgt spid="22"/>
                                            </p:tgtEl>
                                            <p:attrNameLst>
                                              <p:attrName>style.visibility</p:attrName>
                                            </p:attrNameLst>
                                          </p:cBhvr>
                                          <p:to>
                                            <p:strVal val="visible"/>
                                          </p:to>
                                        </p:set>
                                        <p:animEffect transition="in" filter="wipe(up)">
                                          <p:cBhvr>
                                            <p:cTn id="49" dur="500"/>
                                            <p:tgtEl>
                                              <p:spTgt spid="22"/>
                                            </p:tgtEl>
                                          </p:cBhvr>
                                        </p:animEffect>
                                      </p:childTnLst>
                                    </p:cTn>
                                  </p:par>
                                  <p:par>
                                    <p:cTn id="50" presetID="22" presetClass="entr" presetSubtype="1" fill="hold" nodeType="withEffect">
                                      <p:stCondLst>
                                        <p:cond delay="600"/>
                                      </p:stCondLst>
                                      <p:childTnLst>
                                        <p:set>
                                          <p:cBhvr>
                                            <p:cTn id="51" dur="1" fill="hold">
                                              <p:stCondLst>
                                                <p:cond delay="0"/>
                                              </p:stCondLst>
                                            </p:cTn>
                                            <p:tgtEl>
                                              <p:spTgt spid="26"/>
                                            </p:tgtEl>
                                            <p:attrNameLst>
                                              <p:attrName>style.visibility</p:attrName>
                                            </p:attrNameLst>
                                          </p:cBhvr>
                                          <p:to>
                                            <p:strVal val="visible"/>
                                          </p:to>
                                        </p:set>
                                        <p:animEffect transition="in" filter="wipe(up)">
                                          <p:cBhvr>
                                            <p:cTn id="52" dur="500"/>
                                            <p:tgtEl>
                                              <p:spTgt spid="26"/>
                                            </p:tgtEl>
                                          </p:cBhvr>
                                        </p:animEffect>
                                      </p:childTnLst>
                                    </p:cTn>
                                  </p:par>
                                  <p:par>
                                    <p:cTn id="53" presetID="10" presetClass="entr" presetSubtype="0" fill="hold" grpId="0" nodeType="withEffect">
                                      <p:stCondLst>
                                        <p:cond delay="240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500"/>
                                            <p:tgtEl>
                                              <p:spTgt spid="60"/>
                                            </p:tgtEl>
                                          </p:cBhvr>
                                        </p:animEffect>
                                      </p:childTnLst>
                                    </p:cTn>
                                  </p:par>
                                  <p:par>
                                    <p:cTn id="56" presetID="37" presetClass="entr" presetSubtype="0" fill="hold" grpId="0" nodeType="withEffect">
                                      <p:stCondLst>
                                        <p:cond delay="50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1000"/>
                                            <p:tgtEl>
                                              <p:spTgt spid="62"/>
                                            </p:tgtEl>
                                          </p:cBhvr>
                                        </p:animEffect>
                                        <p:anim calcmode="lin" valueType="num">
                                          <p:cBhvr>
                                            <p:cTn id="59" dur="1000" fill="hold"/>
                                            <p:tgtEl>
                                              <p:spTgt spid="62"/>
                                            </p:tgtEl>
                                            <p:attrNameLst>
                                              <p:attrName>ppt_x</p:attrName>
                                            </p:attrNameLst>
                                          </p:cBhvr>
                                          <p:tavLst>
                                            <p:tav tm="0">
                                              <p:val>
                                                <p:strVal val="#ppt_x"/>
                                              </p:val>
                                            </p:tav>
                                            <p:tav tm="100000">
                                              <p:val>
                                                <p:strVal val="#ppt_x"/>
                                              </p:val>
                                            </p:tav>
                                          </p:tavLst>
                                        </p:anim>
                                        <p:anim calcmode="lin" valueType="num">
                                          <p:cBhvr>
                                            <p:cTn id="60" dur="900" decel="100000" fill="hold"/>
                                            <p:tgtEl>
                                              <p:spTgt spid="62"/>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62"/>
                                            </p:tgtEl>
                                            <p:attrNameLst>
                                              <p:attrName>ppt_y</p:attrName>
                                            </p:attrNameLst>
                                          </p:cBhvr>
                                          <p:tavLst>
                                            <p:tav tm="0">
                                              <p:val>
                                                <p:strVal val="#ppt_y-.03"/>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133"/>
                                            </p:tgtEl>
                                            <p:attrNameLst>
                                              <p:attrName>style.visibility</p:attrName>
                                            </p:attrNameLst>
                                          </p:cBhvr>
                                          <p:to>
                                            <p:strVal val="visible"/>
                                          </p:to>
                                        </p:set>
                                        <p:anim calcmode="lin" valueType="num">
                                          <p:cBhvr additive="base">
                                            <p:cTn id="64" dur="500" fill="hold"/>
                                            <p:tgtEl>
                                              <p:spTgt spid="133"/>
                                            </p:tgtEl>
                                            <p:attrNameLst>
                                              <p:attrName>ppt_x</p:attrName>
                                            </p:attrNameLst>
                                          </p:cBhvr>
                                          <p:tavLst>
                                            <p:tav tm="0">
                                              <p:val>
                                                <p:strVal val="#ppt_x"/>
                                              </p:val>
                                            </p:tav>
                                            <p:tav tm="100000">
                                              <p:val>
                                                <p:strVal val="#ppt_x"/>
                                              </p:val>
                                            </p:tav>
                                          </p:tavLst>
                                        </p:anim>
                                        <p:anim calcmode="lin" valueType="num">
                                          <p:cBhvr additive="base">
                                            <p:cTn id="65" dur="500" fill="hold"/>
                                            <p:tgtEl>
                                              <p:spTgt spid="133"/>
                                            </p:tgtEl>
                                            <p:attrNameLst>
                                              <p:attrName>ppt_y</p:attrName>
                                            </p:attrNameLst>
                                          </p:cBhvr>
                                          <p:tavLst>
                                            <p:tav tm="0">
                                              <p:val>
                                                <p:strVal val="1+#ppt_h/2"/>
                                              </p:val>
                                            </p:tav>
                                            <p:tav tm="100000">
                                              <p:val>
                                                <p:strVal val="#ppt_y"/>
                                              </p:val>
                                            </p:tav>
                                          </p:tavLst>
                                        </p:anim>
                                      </p:childTnLst>
                                    </p:cTn>
                                  </p:par>
                                  <p:par>
                                    <p:cTn id="66" presetID="19" presetClass="emph" presetSubtype="0" fill="hold" grpId="1" nodeType="withEffect">
                                      <p:stCondLst>
                                        <p:cond delay="1500"/>
                                      </p:stCondLst>
                                      <p:childTnLst>
                                        <p:animClr clrSpc="rgb" dir="cw">
                                          <p:cBhvr override="childStyle">
                                            <p:cTn id="67" dur="500" fill="hold"/>
                                            <p:tgtEl>
                                              <p:spTgt spid="62"/>
                                            </p:tgtEl>
                                            <p:attrNameLst>
                                              <p:attrName>style.color</p:attrName>
                                            </p:attrNameLst>
                                          </p:cBhvr>
                                          <p:to>
                                            <a:srgbClr val="FFFF00"/>
                                          </p:to>
                                        </p:animClr>
                                        <p:animClr clrSpc="rgb" dir="cw">
                                          <p:cBhvr>
                                            <p:cTn id="68" dur="500" fill="hold"/>
                                            <p:tgtEl>
                                              <p:spTgt spid="62"/>
                                            </p:tgtEl>
                                            <p:attrNameLst>
                                              <p:attrName>fillcolor</p:attrName>
                                            </p:attrNameLst>
                                          </p:cBhvr>
                                          <p:to>
                                            <a:srgbClr val="FFFF00"/>
                                          </p:to>
                                        </p:animClr>
                                        <p:set>
                                          <p:cBhvr>
                                            <p:cTn id="69" dur="500" fill="hold"/>
                                            <p:tgtEl>
                                              <p:spTgt spid="62"/>
                                            </p:tgtEl>
                                            <p:attrNameLst>
                                              <p:attrName>fill.type</p:attrName>
                                            </p:attrNameLst>
                                          </p:cBhvr>
                                          <p:to>
                                            <p:strVal val="solid"/>
                                          </p:to>
                                        </p:set>
                                        <p:set>
                                          <p:cBhvr>
                                            <p:cTn id="70" dur="500" fill="hold"/>
                                            <p:tgtEl>
                                              <p:spTgt spid="62"/>
                                            </p:tgtEl>
                                            <p:attrNameLst>
                                              <p:attrName>fill.on</p:attrName>
                                            </p:attrNameLst>
                                          </p:cBhvr>
                                          <p:to>
                                            <p:strVal val="true"/>
                                          </p:to>
                                        </p:set>
                                      </p:childTnLst>
                                    </p:cTn>
                                  </p:par>
                                  <p:par>
                                    <p:cTn id="71" presetID="10" presetClass="entr" presetSubtype="0" fill="hold" grpId="0" nodeType="withEffect">
                                      <p:stCondLst>
                                        <p:cond delay="240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500"/>
                                            <p:tgtEl>
                                              <p:spTgt spid="63"/>
                                            </p:tgtEl>
                                          </p:cBhvr>
                                        </p:animEffect>
                                      </p:childTnLst>
                                    </p:cTn>
                                  </p:par>
                                  <p:par>
                                    <p:cTn id="74" presetID="37" presetClass="entr" presetSubtype="0" fill="hold" grpId="0" nodeType="withEffect">
                                      <p:stCondLst>
                                        <p:cond delay="500"/>
                                      </p:stCondLst>
                                      <p:childTnLst>
                                        <p:set>
                                          <p:cBhvr>
                                            <p:cTn id="75" dur="1" fill="hold">
                                              <p:stCondLst>
                                                <p:cond delay="0"/>
                                              </p:stCondLst>
                                            </p:cTn>
                                            <p:tgtEl>
                                              <p:spTgt spid="65"/>
                                            </p:tgtEl>
                                            <p:attrNameLst>
                                              <p:attrName>style.visibility</p:attrName>
                                            </p:attrNameLst>
                                          </p:cBhvr>
                                          <p:to>
                                            <p:strVal val="visible"/>
                                          </p:to>
                                        </p:set>
                                        <p:animEffect transition="in" filter="fade">
                                          <p:cBhvr>
                                            <p:cTn id="76" dur="1000"/>
                                            <p:tgtEl>
                                              <p:spTgt spid="65"/>
                                            </p:tgtEl>
                                          </p:cBhvr>
                                        </p:animEffect>
                                        <p:anim calcmode="lin" valueType="num">
                                          <p:cBhvr>
                                            <p:cTn id="77" dur="1000" fill="hold"/>
                                            <p:tgtEl>
                                              <p:spTgt spid="65"/>
                                            </p:tgtEl>
                                            <p:attrNameLst>
                                              <p:attrName>ppt_x</p:attrName>
                                            </p:attrNameLst>
                                          </p:cBhvr>
                                          <p:tavLst>
                                            <p:tav tm="0">
                                              <p:val>
                                                <p:strVal val="#ppt_x"/>
                                              </p:val>
                                            </p:tav>
                                            <p:tav tm="100000">
                                              <p:val>
                                                <p:strVal val="#ppt_x"/>
                                              </p:val>
                                            </p:tav>
                                          </p:tavLst>
                                        </p:anim>
                                        <p:anim calcmode="lin" valueType="num">
                                          <p:cBhvr>
                                            <p:cTn id="78" dur="900" decel="100000" fill="hold"/>
                                            <p:tgtEl>
                                              <p:spTgt spid="65"/>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65"/>
                                            </p:tgtEl>
                                            <p:attrNameLst>
                                              <p:attrName>ppt_y</p:attrName>
                                            </p:attrNameLst>
                                          </p:cBhvr>
                                          <p:tavLst>
                                            <p:tav tm="0">
                                              <p:val>
                                                <p:strVal val="#ppt_y-.03"/>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32"/>
                                            </p:tgtEl>
                                            <p:attrNameLst>
                                              <p:attrName>style.visibility</p:attrName>
                                            </p:attrNameLst>
                                          </p:cBhvr>
                                          <p:to>
                                            <p:strVal val="visible"/>
                                          </p:to>
                                        </p:set>
                                        <p:anim calcmode="lin" valueType="num">
                                          <p:cBhvr additive="base">
                                            <p:cTn id="82" dur="500" fill="hold"/>
                                            <p:tgtEl>
                                              <p:spTgt spid="132"/>
                                            </p:tgtEl>
                                            <p:attrNameLst>
                                              <p:attrName>ppt_x</p:attrName>
                                            </p:attrNameLst>
                                          </p:cBhvr>
                                          <p:tavLst>
                                            <p:tav tm="0">
                                              <p:val>
                                                <p:strVal val="#ppt_x"/>
                                              </p:val>
                                            </p:tav>
                                            <p:tav tm="100000">
                                              <p:val>
                                                <p:strVal val="#ppt_x"/>
                                              </p:val>
                                            </p:tav>
                                          </p:tavLst>
                                        </p:anim>
                                        <p:anim calcmode="lin" valueType="num">
                                          <p:cBhvr additive="base">
                                            <p:cTn id="83" dur="500" fill="hold"/>
                                            <p:tgtEl>
                                              <p:spTgt spid="132"/>
                                            </p:tgtEl>
                                            <p:attrNameLst>
                                              <p:attrName>ppt_y</p:attrName>
                                            </p:attrNameLst>
                                          </p:cBhvr>
                                          <p:tavLst>
                                            <p:tav tm="0">
                                              <p:val>
                                                <p:strVal val="1+#ppt_h/2"/>
                                              </p:val>
                                            </p:tav>
                                            <p:tav tm="100000">
                                              <p:val>
                                                <p:strVal val="#ppt_y"/>
                                              </p:val>
                                            </p:tav>
                                          </p:tavLst>
                                        </p:anim>
                                      </p:childTnLst>
                                    </p:cTn>
                                  </p:par>
                                  <p:par>
                                    <p:cTn id="84" presetID="19" presetClass="emph" presetSubtype="0" fill="hold" grpId="1" nodeType="withEffect">
                                      <p:stCondLst>
                                        <p:cond delay="1500"/>
                                      </p:stCondLst>
                                      <p:childTnLst>
                                        <p:animClr clrSpc="rgb" dir="cw">
                                          <p:cBhvr override="childStyle">
                                            <p:cTn id="85" dur="500" fill="hold"/>
                                            <p:tgtEl>
                                              <p:spTgt spid="65"/>
                                            </p:tgtEl>
                                            <p:attrNameLst>
                                              <p:attrName>style.color</p:attrName>
                                            </p:attrNameLst>
                                          </p:cBhvr>
                                          <p:to>
                                            <a:srgbClr val="FFFF00"/>
                                          </p:to>
                                        </p:animClr>
                                        <p:animClr clrSpc="rgb" dir="cw">
                                          <p:cBhvr>
                                            <p:cTn id="86" dur="500" fill="hold"/>
                                            <p:tgtEl>
                                              <p:spTgt spid="65"/>
                                            </p:tgtEl>
                                            <p:attrNameLst>
                                              <p:attrName>fillcolor</p:attrName>
                                            </p:attrNameLst>
                                          </p:cBhvr>
                                          <p:to>
                                            <a:srgbClr val="FFFF00"/>
                                          </p:to>
                                        </p:animClr>
                                        <p:set>
                                          <p:cBhvr>
                                            <p:cTn id="87" dur="500" fill="hold"/>
                                            <p:tgtEl>
                                              <p:spTgt spid="65"/>
                                            </p:tgtEl>
                                            <p:attrNameLst>
                                              <p:attrName>fill.type</p:attrName>
                                            </p:attrNameLst>
                                          </p:cBhvr>
                                          <p:to>
                                            <p:strVal val="solid"/>
                                          </p:to>
                                        </p:set>
                                        <p:set>
                                          <p:cBhvr>
                                            <p:cTn id="88" dur="500" fill="hold"/>
                                            <p:tgtEl>
                                              <p:spTgt spid="65"/>
                                            </p:tgtEl>
                                            <p:attrNameLst>
                                              <p:attrName>fill.on</p:attrName>
                                            </p:attrNameLst>
                                          </p:cBhvr>
                                          <p:to>
                                            <p:strVal val="true"/>
                                          </p:to>
                                        </p:set>
                                      </p:childTnLst>
                                    </p:cTn>
                                  </p:par>
                                  <p:par>
                                    <p:cTn id="89" presetID="37" presetClass="entr" presetSubtype="0" fill="hold" grpId="0" nodeType="withEffect">
                                      <p:stCondLst>
                                        <p:cond delay="5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1000"/>
                                            <p:tgtEl>
                                              <p:spTgt spid="67"/>
                                            </p:tgtEl>
                                          </p:cBhvr>
                                        </p:animEffect>
                                        <p:anim calcmode="lin" valueType="num">
                                          <p:cBhvr>
                                            <p:cTn id="92" dur="1000" fill="hold"/>
                                            <p:tgtEl>
                                              <p:spTgt spid="67"/>
                                            </p:tgtEl>
                                            <p:attrNameLst>
                                              <p:attrName>ppt_x</p:attrName>
                                            </p:attrNameLst>
                                          </p:cBhvr>
                                          <p:tavLst>
                                            <p:tav tm="0">
                                              <p:val>
                                                <p:strVal val="#ppt_x"/>
                                              </p:val>
                                            </p:tav>
                                            <p:tav tm="100000">
                                              <p:val>
                                                <p:strVal val="#ppt_x"/>
                                              </p:val>
                                            </p:tav>
                                          </p:tavLst>
                                        </p:anim>
                                        <p:anim calcmode="lin" valueType="num">
                                          <p:cBhvr>
                                            <p:cTn id="93" dur="900" decel="100000" fill="hold"/>
                                            <p:tgtEl>
                                              <p:spTgt spid="67"/>
                                            </p:tgtEl>
                                            <p:attrNameLst>
                                              <p:attrName>ppt_y</p:attrName>
                                            </p:attrNameLst>
                                          </p:cBhvr>
                                          <p:tavLst>
                                            <p:tav tm="0">
                                              <p:val>
                                                <p:strVal val="#ppt_y+1"/>
                                              </p:val>
                                            </p:tav>
                                            <p:tav tm="100000">
                                              <p:val>
                                                <p:strVal val="#ppt_y-.03"/>
                                              </p:val>
                                            </p:tav>
                                          </p:tavLst>
                                        </p:anim>
                                        <p:anim calcmode="lin" valueType="num">
                                          <p:cBhvr>
                                            <p:cTn id="94" dur="100" accel="100000" fill="hold">
                                              <p:stCondLst>
                                                <p:cond delay="900"/>
                                              </p:stCondLst>
                                            </p:cTn>
                                            <p:tgtEl>
                                              <p:spTgt spid="67"/>
                                            </p:tgtEl>
                                            <p:attrNameLst>
                                              <p:attrName>ppt_y</p:attrName>
                                            </p:attrNameLst>
                                          </p:cBhvr>
                                          <p:tavLst>
                                            <p:tav tm="0">
                                              <p:val>
                                                <p:strVal val="#ppt_y-.03"/>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130"/>
                                            </p:tgtEl>
                                            <p:attrNameLst>
                                              <p:attrName>style.visibility</p:attrName>
                                            </p:attrNameLst>
                                          </p:cBhvr>
                                          <p:to>
                                            <p:strVal val="visible"/>
                                          </p:to>
                                        </p:set>
                                        <p:anim calcmode="lin" valueType="num">
                                          <p:cBhvr additive="base">
                                            <p:cTn id="97" dur="500" fill="hold"/>
                                            <p:tgtEl>
                                              <p:spTgt spid="130"/>
                                            </p:tgtEl>
                                            <p:attrNameLst>
                                              <p:attrName>ppt_x</p:attrName>
                                            </p:attrNameLst>
                                          </p:cBhvr>
                                          <p:tavLst>
                                            <p:tav tm="0">
                                              <p:val>
                                                <p:strVal val="#ppt_x"/>
                                              </p:val>
                                            </p:tav>
                                            <p:tav tm="100000">
                                              <p:val>
                                                <p:strVal val="#ppt_x"/>
                                              </p:val>
                                            </p:tav>
                                          </p:tavLst>
                                        </p:anim>
                                        <p:anim calcmode="lin" valueType="num">
                                          <p:cBhvr additive="base">
                                            <p:cTn id="98" dur="500" fill="hold"/>
                                            <p:tgtEl>
                                              <p:spTgt spid="130"/>
                                            </p:tgtEl>
                                            <p:attrNameLst>
                                              <p:attrName>ppt_y</p:attrName>
                                            </p:attrNameLst>
                                          </p:cBhvr>
                                          <p:tavLst>
                                            <p:tav tm="0">
                                              <p:val>
                                                <p:strVal val="1+#ppt_h/2"/>
                                              </p:val>
                                            </p:tav>
                                            <p:tav tm="100000">
                                              <p:val>
                                                <p:strVal val="#ppt_y"/>
                                              </p:val>
                                            </p:tav>
                                          </p:tavLst>
                                        </p:anim>
                                      </p:childTnLst>
                                    </p:cTn>
                                  </p:par>
                                  <p:par>
                                    <p:cTn id="99" presetID="19" presetClass="emph" presetSubtype="0" fill="hold" grpId="1" nodeType="withEffect">
                                      <p:stCondLst>
                                        <p:cond delay="1500"/>
                                      </p:stCondLst>
                                      <p:childTnLst>
                                        <p:animClr clrSpc="rgb" dir="cw">
                                          <p:cBhvr override="childStyle">
                                            <p:cTn id="100" dur="500" fill="hold"/>
                                            <p:tgtEl>
                                              <p:spTgt spid="67"/>
                                            </p:tgtEl>
                                            <p:attrNameLst>
                                              <p:attrName>style.color</p:attrName>
                                            </p:attrNameLst>
                                          </p:cBhvr>
                                          <p:to>
                                            <a:srgbClr val="FFFF00"/>
                                          </p:to>
                                        </p:animClr>
                                        <p:animClr clrSpc="rgb" dir="cw">
                                          <p:cBhvr>
                                            <p:cTn id="101" dur="500" fill="hold"/>
                                            <p:tgtEl>
                                              <p:spTgt spid="67"/>
                                            </p:tgtEl>
                                            <p:attrNameLst>
                                              <p:attrName>fillcolor</p:attrName>
                                            </p:attrNameLst>
                                          </p:cBhvr>
                                          <p:to>
                                            <a:srgbClr val="FFFF00"/>
                                          </p:to>
                                        </p:animClr>
                                        <p:set>
                                          <p:cBhvr>
                                            <p:cTn id="102" dur="500" fill="hold"/>
                                            <p:tgtEl>
                                              <p:spTgt spid="67"/>
                                            </p:tgtEl>
                                            <p:attrNameLst>
                                              <p:attrName>fill.type</p:attrName>
                                            </p:attrNameLst>
                                          </p:cBhvr>
                                          <p:to>
                                            <p:strVal val="solid"/>
                                          </p:to>
                                        </p:set>
                                        <p:set>
                                          <p:cBhvr>
                                            <p:cTn id="103" dur="500" fill="hold"/>
                                            <p:tgtEl>
                                              <p:spTgt spid="67"/>
                                            </p:tgtEl>
                                            <p:attrNameLst>
                                              <p:attrName>fill.on</p:attrName>
                                            </p:attrNameLst>
                                          </p:cBhvr>
                                          <p:to>
                                            <p:strVal val="true"/>
                                          </p:to>
                                        </p:set>
                                      </p:childTnLst>
                                    </p:cTn>
                                  </p:par>
                                  <p:par>
                                    <p:cTn id="104" presetID="10" presetClass="entr" presetSubtype="0" fill="hold" grpId="0" nodeType="withEffect">
                                      <p:stCondLst>
                                        <p:cond delay="2400"/>
                                      </p:stCondLst>
                                      <p:childTnLst>
                                        <p:set>
                                          <p:cBhvr>
                                            <p:cTn id="105" dur="1" fill="hold">
                                              <p:stCondLst>
                                                <p:cond delay="0"/>
                                              </p:stCondLst>
                                            </p:cTn>
                                            <p:tgtEl>
                                              <p:spTgt spid="68"/>
                                            </p:tgtEl>
                                            <p:attrNameLst>
                                              <p:attrName>style.visibility</p:attrName>
                                            </p:attrNameLst>
                                          </p:cBhvr>
                                          <p:to>
                                            <p:strVal val="visible"/>
                                          </p:to>
                                        </p:set>
                                        <p:animEffect transition="in" filter="fade">
                                          <p:cBhvr>
                                            <p:cTn id="106" dur="500"/>
                                            <p:tgtEl>
                                              <p:spTgt spid="68"/>
                                            </p:tgtEl>
                                          </p:cBhvr>
                                        </p:animEffect>
                                      </p:childTnLst>
                                    </p:cTn>
                                  </p:par>
                                  <p:par>
                                    <p:cTn id="107" presetID="10" presetClass="entr" presetSubtype="0" fill="hold" grpId="0" nodeType="withEffect">
                                      <p:stCondLst>
                                        <p:cond delay="2400"/>
                                      </p:stCondLst>
                                      <p:childTnLst>
                                        <p:set>
                                          <p:cBhvr>
                                            <p:cTn id="108" dur="1" fill="hold">
                                              <p:stCondLst>
                                                <p:cond delay="0"/>
                                              </p:stCondLst>
                                            </p:cTn>
                                            <p:tgtEl>
                                              <p:spTgt spid="70"/>
                                            </p:tgtEl>
                                            <p:attrNameLst>
                                              <p:attrName>style.visibility</p:attrName>
                                            </p:attrNameLst>
                                          </p:cBhvr>
                                          <p:to>
                                            <p:strVal val="visible"/>
                                          </p:to>
                                        </p:set>
                                        <p:animEffect transition="in" filter="fade">
                                          <p:cBhvr>
                                            <p:cTn id="10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6" grpId="0"/>
          <p:bldP spid="18" grpId="0" bldLvl="0" animBg="1"/>
          <p:bldP spid="18" grpId="1" bldLvl="0" animBg="1"/>
          <p:bldP spid="60" grpId="0"/>
          <p:bldP spid="62" grpId="0" bldLvl="0" animBg="1"/>
          <p:bldP spid="62" grpId="1" bldLvl="0" animBg="1"/>
          <p:bldP spid="63" grpId="0"/>
          <p:bldP spid="65" grpId="0" bldLvl="0" animBg="1"/>
          <p:bldP spid="65" grpId="1" bldLvl="0" animBg="1"/>
          <p:bldP spid="67" grpId="0" bldLvl="0" animBg="1"/>
          <p:bldP spid="67" grpId="1" bldLvl="0" animBg="1"/>
          <p:bldP spid="68" grpId="0"/>
          <p:bldP spid="7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标题 8"/>
          <p:cNvSpPr txBox="1"/>
          <p:nvPr/>
        </p:nvSpPr>
        <p:spPr>
          <a:xfrm>
            <a:off x="1051337" y="301407"/>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b="1" dirty="0">
                <a:ea typeface="微软雅黑" panose="020B0503020204020204" pitchFamily="34" charset="-122"/>
                <a:sym typeface="+mn-ea"/>
              </a:rPr>
              <a:t>费改税对环保产业发展有何影响？</a:t>
            </a:r>
            <a:endParaRPr lang="zh-CN" altLang="en-US" b="1" dirty="0">
              <a:ea typeface="微软雅黑" panose="020B0503020204020204" pitchFamily="34" charset="-122"/>
            </a:endParaRPr>
          </a:p>
        </p:txBody>
      </p:sp>
      <p:grpSp>
        <p:nvGrpSpPr>
          <p:cNvPr id="88" name="组合 2"/>
          <p:cNvGrpSpPr/>
          <p:nvPr/>
        </p:nvGrpSpPr>
        <p:grpSpPr>
          <a:xfrm>
            <a:off x="342634" y="198145"/>
            <a:ext cx="628966" cy="628966"/>
            <a:chOff x="7591362" y="1641813"/>
            <a:chExt cx="628966" cy="628966"/>
          </a:xfrm>
        </p:grpSpPr>
        <p:grpSp>
          <p:nvGrpSpPr>
            <p:cNvPr id="89" name="组合 70"/>
            <p:cNvGrpSpPr/>
            <p:nvPr/>
          </p:nvGrpSpPr>
          <p:grpSpPr>
            <a:xfrm>
              <a:off x="7591362" y="1641813"/>
              <a:ext cx="628966" cy="628966"/>
              <a:chOff x="3832873" y="2297208"/>
              <a:chExt cx="1516550" cy="1516550"/>
            </a:xfrm>
          </p:grpSpPr>
          <p:grpSp>
            <p:nvGrpSpPr>
              <p:cNvPr id="119"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21" name="同心圆 1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22" name="椭圆 12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20" name="椭圆 119"/>
              <p:cNvSpPr/>
              <p:nvPr/>
            </p:nvSpPr>
            <p:spPr>
              <a:xfrm>
                <a:off x="3983164" y="2466914"/>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Group 23"/>
            <p:cNvGrpSpPr/>
            <p:nvPr/>
          </p:nvGrpSpPr>
          <p:grpSpPr>
            <a:xfrm>
              <a:off x="7822832" y="1857838"/>
              <a:ext cx="211311" cy="184220"/>
              <a:chOff x="7540014" y="4306907"/>
              <a:chExt cx="389342" cy="339426"/>
            </a:xfrm>
            <a:solidFill>
              <a:schemeClr val="bg1"/>
            </a:solidFill>
          </p:grpSpPr>
          <p:sp>
            <p:nvSpPr>
              <p:cNvPr id="103"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123" name="直接连接符 38"/>
          <p:cNvCxnSpPr/>
          <p:nvPr/>
        </p:nvCxnSpPr>
        <p:spPr>
          <a:xfrm flipV="1">
            <a:off x="1234199" y="760294"/>
            <a:ext cx="5498041" cy="45487"/>
          </a:xfrm>
          <a:prstGeom prst="line">
            <a:avLst/>
          </a:prstGeom>
          <a:noFill/>
          <a:ln w="31750" cap="flat" cmpd="sng" algn="ctr">
            <a:solidFill>
              <a:schemeClr val="tx1">
                <a:lumMod val="50000"/>
                <a:lumOff val="50000"/>
              </a:schemeClr>
            </a:solidFill>
            <a:prstDash val="dash"/>
          </a:ln>
          <a:effectLst/>
        </p:spPr>
      </p:cxnSp>
      <p:sp>
        <p:nvSpPr>
          <p:cNvPr id="16" name="文本框 15"/>
          <p:cNvSpPr txBox="1"/>
          <p:nvPr/>
        </p:nvSpPr>
        <p:spPr>
          <a:xfrm>
            <a:off x="955675" y="855980"/>
            <a:ext cx="8028940" cy="368300"/>
          </a:xfrm>
          <a:prstGeom prst="rect">
            <a:avLst/>
          </a:prstGeom>
          <a:noFill/>
          <a:ln w="9525">
            <a:noFill/>
          </a:ln>
        </p:spPr>
        <p:txBody>
          <a:bodyPr wrap="square">
            <a:spAutoFit/>
          </a:bodyPr>
          <a:lstStyle/>
          <a:p>
            <a:pPr marL="0" indent="0"/>
            <a:r>
              <a:rPr sz="1800" b="1">
                <a:solidFill>
                  <a:srgbClr val="0070C0"/>
                </a:solidFill>
                <a:latin typeface="微软雅黑" panose="020B0503020204020204" pitchFamily="34" charset="-122"/>
                <a:ea typeface="微软雅黑" panose="020B0503020204020204" pitchFamily="34" charset="-122"/>
                <a:cs typeface="仿宋" panose="02010609060101010101" charset="-122"/>
              </a:rPr>
              <a:t>2. 将带来检测监测、危废治理、专业化运营等第三方治理市场的加速释放</a:t>
            </a:r>
          </a:p>
        </p:txBody>
      </p:sp>
      <p:sp>
        <p:nvSpPr>
          <p:cNvPr id="2" name="椭圆 1"/>
          <p:cNvSpPr/>
          <p:nvPr/>
        </p:nvSpPr>
        <p:spPr>
          <a:xfrm>
            <a:off x="750711" y="2185458"/>
            <a:ext cx="1371600" cy="134937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文本框 24"/>
          <p:cNvSpPr txBox="1">
            <a:spLocks noChangeArrowheads="1"/>
          </p:cNvSpPr>
          <p:nvPr/>
        </p:nvSpPr>
        <p:spPr bwMode="auto">
          <a:xfrm>
            <a:off x="762000" y="2533368"/>
            <a:ext cx="1296987" cy="460375"/>
          </a:xfrm>
          <a:prstGeom prst="rect">
            <a:avLst/>
          </a:prstGeom>
          <a:noFill/>
          <a:ln w="9525">
            <a:noFill/>
            <a:miter lim="800000"/>
          </a:ln>
        </p:spPr>
        <p:txBody>
          <a:bodyPr wrap="square">
            <a:spAutoFit/>
          </a:bodyPr>
          <a:lstStyle/>
          <a:p>
            <a:pPr algn="ctr"/>
            <a:endParaRPr lang="en-US" altLang="zh-CN" sz="400" dirty="0">
              <a:solidFill>
                <a:srgbClr val="FF00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检测监测</a:t>
            </a:r>
          </a:p>
        </p:txBody>
      </p:sp>
      <p:pic>
        <p:nvPicPr>
          <p:cNvPr id="5" name="图片 4"/>
          <p:cNvPicPr>
            <a:picLocks noChangeAspect="1"/>
          </p:cNvPicPr>
          <p:nvPr/>
        </p:nvPicPr>
        <p:blipFill>
          <a:blip r:embed="rId3" cstate="print"/>
          <a:stretch>
            <a:fillRect/>
          </a:stretch>
        </p:blipFill>
        <p:spPr>
          <a:xfrm>
            <a:off x="815340" y="3535045"/>
            <a:ext cx="1256665" cy="1022350"/>
          </a:xfrm>
          <a:prstGeom prst="rect">
            <a:avLst/>
          </a:prstGeom>
        </p:spPr>
      </p:pic>
      <p:grpSp>
        <p:nvGrpSpPr>
          <p:cNvPr id="35" name="组 34"/>
          <p:cNvGrpSpPr/>
          <p:nvPr/>
        </p:nvGrpSpPr>
        <p:grpSpPr>
          <a:xfrm>
            <a:off x="2649855" y="1365250"/>
            <a:ext cx="5400675" cy="2936240"/>
            <a:chOff x="353179" y="995028"/>
            <a:chExt cx="8395285" cy="1624313"/>
          </a:xfrm>
        </p:grpSpPr>
        <p:grpSp>
          <p:nvGrpSpPr>
            <p:cNvPr id="36"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38" name="圆角矩形 3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15"/>
            <p:cNvSpPr txBox="1"/>
            <p:nvPr/>
          </p:nvSpPr>
          <p:spPr>
            <a:xfrm>
              <a:off x="702132" y="1251955"/>
              <a:ext cx="7815185" cy="1072454"/>
            </a:xfrm>
            <a:prstGeom prst="rect">
              <a:avLst/>
            </a:prstGeom>
            <a:noFill/>
          </p:spPr>
          <p:txBody>
            <a:bodyPr wrap="square" lIns="0" tIns="0" rIns="0" bIns="0" rtlCol="0">
              <a:spAutoFit/>
            </a:bodyPr>
            <a:lstStyle/>
            <a:p>
              <a:pPr lvl="0" algn="just">
                <a:lnSpc>
                  <a:spcPct val="150000"/>
                </a:lnSpc>
              </a:pPr>
              <a:r>
                <a:rPr lang="zh-CN" altLang="en-US" sz="1400" b="1" spc="300" dirty="0">
                  <a:solidFill>
                    <a:schemeClr val="accent1"/>
                  </a:solidFill>
                  <a:latin typeface="微软雅黑" panose="020B0503020204020204" pitchFamily="34" charset="-122"/>
                  <a:ea typeface="微软雅黑" panose="020B0503020204020204" pitchFamily="34" charset="-122"/>
                </a:rPr>
                <a:t>（1） 环保税促使专业化监测检测市场的释放</a:t>
              </a:r>
            </a:p>
            <a:p>
              <a:pPr lvl="0" algn="just">
                <a:lnSpc>
                  <a:spcPct val="150000"/>
                </a:lnSpc>
              </a:pPr>
              <a:r>
                <a:rPr lang="zh-CN" altLang="en-US" sz="1400" b="1" spc="300" dirty="0">
                  <a:solidFill>
                    <a:schemeClr val="accent1"/>
                  </a:solidFill>
                  <a:latin typeface="微软雅黑" panose="020B0503020204020204" pitchFamily="34" charset="-122"/>
                  <a:ea typeface="微软雅黑" panose="020B0503020204020204" pitchFamily="34" charset="-122"/>
                </a:rPr>
                <a:t>环保税税额根据污染物的排污当量进行测算，对排污量的计算需要专业化监测检测服务。污染企业的排污数据决定需要缴纳多少税，决定企业是否享受减税，这些都需要在线监测设备的监测或者第三方检测提供服务。</a:t>
              </a:r>
            </a:p>
          </p:txBody>
        </p:sp>
      </p:grpSp>
    </p:spTree>
  </p:cSld>
  <p:clrMapOvr>
    <a:masterClrMapping/>
  </p:clrMapOvr>
  <p:transition spd="slow">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标题 8"/>
          <p:cNvSpPr txBox="1"/>
          <p:nvPr/>
        </p:nvSpPr>
        <p:spPr>
          <a:xfrm>
            <a:off x="1051337" y="301407"/>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b="1" dirty="0">
                <a:ea typeface="微软雅黑" panose="020B0503020204020204" pitchFamily="34" charset="-122"/>
                <a:sym typeface="+mn-ea"/>
              </a:rPr>
              <a:t>费改税对环保产业发展有何影响？</a:t>
            </a:r>
            <a:endParaRPr lang="zh-CN" altLang="en-US" b="1" dirty="0">
              <a:ea typeface="微软雅黑" panose="020B0503020204020204" pitchFamily="34" charset="-122"/>
            </a:endParaRPr>
          </a:p>
        </p:txBody>
      </p:sp>
      <p:grpSp>
        <p:nvGrpSpPr>
          <p:cNvPr id="88" name="组合 2"/>
          <p:cNvGrpSpPr/>
          <p:nvPr/>
        </p:nvGrpSpPr>
        <p:grpSpPr>
          <a:xfrm>
            <a:off x="342634" y="198145"/>
            <a:ext cx="628966" cy="628966"/>
            <a:chOff x="7591362" y="1641813"/>
            <a:chExt cx="628966" cy="628966"/>
          </a:xfrm>
        </p:grpSpPr>
        <p:grpSp>
          <p:nvGrpSpPr>
            <p:cNvPr id="89" name="组合 70"/>
            <p:cNvGrpSpPr/>
            <p:nvPr/>
          </p:nvGrpSpPr>
          <p:grpSpPr>
            <a:xfrm>
              <a:off x="7591362" y="1641813"/>
              <a:ext cx="628966" cy="628966"/>
              <a:chOff x="3832873" y="2297208"/>
              <a:chExt cx="1516550" cy="1516550"/>
            </a:xfrm>
          </p:grpSpPr>
          <p:grpSp>
            <p:nvGrpSpPr>
              <p:cNvPr id="119"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21" name="同心圆 1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22" name="椭圆 12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20" name="椭圆 119"/>
              <p:cNvSpPr/>
              <p:nvPr/>
            </p:nvSpPr>
            <p:spPr>
              <a:xfrm>
                <a:off x="3983164" y="2466914"/>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Group 23"/>
            <p:cNvGrpSpPr/>
            <p:nvPr/>
          </p:nvGrpSpPr>
          <p:grpSpPr>
            <a:xfrm>
              <a:off x="7822832" y="1857838"/>
              <a:ext cx="211311" cy="184220"/>
              <a:chOff x="7540014" y="4306907"/>
              <a:chExt cx="389342" cy="339426"/>
            </a:xfrm>
            <a:solidFill>
              <a:schemeClr val="bg1"/>
            </a:solidFill>
          </p:grpSpPr>
          <p:sp>
            <p:nvSpPr>
              <p:cNvPr id="103"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123" name="直接连接符 38"/>
          <p:cNvCxnSpPr/>
          <p:nvPr/>
        </p:nvCxnSpPr>
        <p:spPr>
          <a:xfrm flipV="1">
            <a:off x="1234199" y="760294"/>
            <a:ext cx="5498041" cy="45487"/>
          </a:xfrm>
          <a:prstGeom prst="line">
            <a:avLst/>
          </a:prstGeom>
          <a:noFill/>
          <a:ln w="31750" cap="flat" cmpd="sng" algn="ctr">
            <a:solidFill>
              <a:schemeClr val="tx1">
                <a:lumMod val="50000"/>
                <a:lumOff val="50000"/>
              </a:schemeClr>
            </a:solidFill>
            <a:prstDash val="dash"/>
          </a:ln>
          <a:effectLst/>
        </p:spPr>
      </p:cxnSp>
      <p:sp>
        <p:nvSpPr>
          <p:cNvPr id="16" name="文本框 15"/>
          <p:cNvSpPr txBox="1"/>
          <p:nvPr/>
        </p:nvSpPr>
        <p:spPr>
          <a:xfrm>
            <a:off x="955675" y="855980"/>
            <a:ext cx="8028940" cy="368300"/>
          </a:xfrm>
          <a:prstGeom prst="rect">
            <a:avLst/>
          </a:prstGeom>
          <a:noFill/>
          <a:ln w="9525">
            <a:noFill/>
          </a:ln>
        </p:spPr>
        <p:txBody>
          <a:bodyPr wrap="square">
            <a:spAutoFit/>
          </a:bodyPr>
          <a:lstStyle/>
          <a:p>
            <a:pPr marL="0" indent="0"/>
            <a:r>
              <a:rPr sz="1800" b="1">
                <a:solidFill>
                  <a:srgbClr val="0070C0"/>
                </a:solidFill>
                <a:latin typeface="微软雅黑" panose="020B0503020204020204" pitchFamily="34" charset="-122"/>
                <a:ea typeface="微软雅黑" panose="020B0503020204020204" pitchFamily="34" charset="-122"/>
                <a:cs typeface="仿宋" panose="02010609060101010101" charset="-122"/>
              </a:rPr>
              <a:t>2. 将带来检测监测、危废治理、专业化运营等第三方治理市场的加速释放</a:t>
            </a:r>
          </a:p>
        </p:txBody>
      </p:sp>
      <p:grpSp>
        <p:nvGrpSpPr>
          <p:cNvPr id="35" name="组 34"/>
          <p:cNvGrpSpPr/>
          <p:nvPr/>
        </p:nvGrpSpPr>
        <p:grpSpPr>
          <a:xfrm>
            <a:off x="2649855" y="1365250"/>
            <a:ext cx="5400675" cy="2936240"/>
            <a:chOff x="353179" y="995028"/>
            <a:chExt cx="8395285" cy="1624313"/>
          </a:xfrm>
        </p:grpSpPr>
        <p:grpSp>
          <p:nvGrpSpPr>
            <p:cNvPr id="36"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38" name="圆角矩形 3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15"/>
            <p:cNvSpPr txBox="1"/>
            <p:nvPr/>
          </p:nvSpPr>
          <p:spPr>
            <a:xfrm>
              <a:off x="702132" y="1251955"/>
              <a:ext cx="7815185" cy="1072454"/>
            </a:xfrm>
            <a:prstGeom prst="rect">
              <a:avLst/>
            </a:prstGeom>
            <a:noFill/>
          </p:spPr>
          <p:txBody>
            <a:bodyPr wrap="square" lIns="0" tIns="0" rIns="0" bIns="0" rtlCol="0">
              <a:spAutoFit/>
            </a:bodyPr>
            <a:lstStyle/>
            <a:p>
              <a:pPr lvl="0" algn="just">
                <a:lnSpc>
                  <a:spcPct val="150000"/>
                </a:lnSpc>
              </a:pPr>
              <a:r>
                <a:rPr lang="zh-CN" altLang="en-US" sz="1400" b="1" spc="300" dirty="0">
                  <a:solidFill>
                    <a:schemeClr val="accent1"/>
                  </a:solidFill>
                  <a:latin typeface="微软雅黑" panose="020B0503020204020204" pitchFamily="34" charset="-122"/>
                  <a:ea typeface="微软雅黑" panose="020B0503020204020204" pitchFamily="34" charset="-122"/>
                </a:rPr>
                <a:t>（2） 环保税的征收将促使环保企业更加重视技术和运营</a:t>
              </a:r>
            </a:p>
            <a:p>
              <a:pPr lvl="0" algn="just">
                <a:lnSpc>
                  <a:spcPct val="150000"/>
                </a:lnSpc>
              </a:pPr>
              <a:r>
                <a:rPr lang="zh-CN" altLang="en-US" sz="1400" b="1" spc="300" dirty="0">
                  <a:solidFill>
                    <a:schemeClr val="accent1"/>
                  </a:solidFill>
                  <a:latin typeface="微软雅黑" panose="020B0503020204020204" pitchFamily="34" charset="-122"/>
                  <a:ea typeface="微软雅黑" panose="020B0503020204020204" pitchFamily="34" charset="-122"/>
                </a:rPr>
                <a:t>     对于环保企业自身运营的污水处理厂、垃圾焚烧厂、危险废物中心等都需要更加专业、注重运营。对环保企业而言，同样会优胜劣汰，从小散乱、低水平向规模化、规范化、高质量运营转变。</a:t>
              </a:r>
            </a:p>
          </p:txBody>
        </p:sp>
      </p:grpSp>
      <p:sp>
        <p:nvSpPr>
          <p:cNvPr id="65" name="椭圆 64"/>
          <p:cNvSpPr/>
          <p:nvPr/>
        </p:nvSpPr>
        <p:spPr>
          <a:xfrm>
            <a:off x="800100" y="1645144"/>
            <a:ext cx="1358900" cy="1298575"/>
          </a:xfrm>
          <a:prstGeom prst="ellipse">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0" name="文本框 24"/>
          <p:cNvSpPr txBox="1">
            <a:spLocks noChangeArrowheads="1"/>
          </p:cNvSpPr>
          <p:nvPr/>
        </p:nvSpPr>
        <p:spPr bwMode="auto">
          <a:xfrm>
            <a:off x="889705" y="1869793"/>
            <a:ext cx="1212850" cy="753110"/>
          </a:xfrm>
          <a:prstGeom prst="rect">
            <a:avLst/>
          </a:prstGeom>
          <a:noFill/>
          <a:ln w="9525">
            <a:noFill/>
            <a:miter lim="800000"/>
          </a:ln>
        </p:spPr>
        <p:txBody>
          <a:bodyPr wrap="square">
            <a:spAutoFit/>
          </a:bodyPr>
          <a:lstStyle/>
          <a:p>
            <a:pPr algn="ctr"/>
            <a:endParaRPr lang="en-US" altLang="zh-CN" sz="300" dirty="0">
              <a:solidFill>
                <a:srgbClr val="FFFF00"/>
              </a:solidFill>
              <a:latin typeface="微软雅黑" panose="020B0503020204020204" pitchFamily="34" charset="-122"/>
              <a:ea typeface="微软雅黑" panose="020B0503020204020204" pitchFamily="34" charset="-122"/>
            </a:endParaRPr>
          </a:p>
          <a:p>
            <a:pPr algn="ctr"/>
            <a:r>
              <a:rPr lang="zh-CN" altLang="en-US" sz="2000" dirty="0" smtClean="0">
                <a:solidFill>
                  <a:srgbClr val="FF0000"/>
                </a:solidFill>
                <a:latin typeface="微软雅黑" panose="020B0503020204020204" pitchFamily="34" charset="-122"/>
                <a:ea typeface="微软雅黑" panose="020B0503020204020204" pitchFamily="34" charset="-122"/>
              </a:rPr>
              <a:t>专业化</a:t>
            </a:r>
          </a:p>
          <a:p>
            <a:pPr algn="ctr"/>
            <a:r>
              <a:rPr lang="zh-CN" altLang="en-US" sz="2000" dirty="0" smtClean="0">
                <a:solidFill>
                  <a:srgbClr val="FF0000"/>
                </a:solidFill>
                <a:latin typeface="微软雅黑" panose="020B0503020204020204" pitchFamily="34" charset="-122"/>
                <a:ea typeface="微软雅黑" panose="020B0503020204020204" pitchFamily="34" charset="-122"/>
              </a:rPr>
              <a:t>运营</a:t>
            </a:r>
          </a:p>
        </p:txBody>
      </p:sp>
      <p:pic>
        <p:nvPicPr>
          <p:cNvPr id="132" name="图片 131"/>
          <p:cNvPicPr>
            <a:picLocks noChangeAspect="1"/>
          </p:cNvPicPr>
          <p:nvPr/>
        </p:nvPicPr>
        <p:blipFill>
          <a:blip r:embed="rId3" cstate="print"/>
          <a:stretch>
            <a:fillRect/>
          </a:stretch>
        </p:blipFill>
        <p:spPr>
          <a:xfrm>
            <a:off x="785495" y="2969895"/>
            <a:ext cx="1457325" cy="1365250"/>
          </a:xfrm>
          <a:prstGeom prst="rect">
            <a:avLst/>
          </a:prstGeom>
        </p:spPr>
      </p:pic>
    </p:spTree>
  </p:cSld>
  <p:clrMapOvr>
    <a:masterClrMapping/>
  </p:clrMapOvr>
  <p:transition spd="slow">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标题 8"/>
          <p:cNvSpPr txBox="1"/>
          <p:nvPr/>
        </p:nvSpPr>
        <p:spPr>
          <a:xfrm>
            <a:off x="1051337" y="301407"/>
            <a:ext cx="3947160" cy="3759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vert="horz" wrap="none" lIns="68582" tIns="34292" rIns="68582" bIns="34292" rtlCol="0" anchor="ctr">
            <a:spAutoFit/>
          </a:bodyPr>
          <a:lstStyle>
            <a:lvl1pPr algn="ctr" defTabSz="914400" rtl="0" eaLnBrk="1" latinLnBrk="0" hangingPunct="1">
              <a:spcBef>
                <a:spcPct val="0"/>
              </a:spcBef>
              <a:buNone/>
              <a:defRPr lang="zh-CN" altLang="en-US" sz="2000" b="0" kern="1200">
                <a:solidFill>
                  <a:schemeClr val="tx1">
                    <a:lumMod val="85000"/>
                    <a:lumOff val="15000"/>
                  </a:schemeClr>
                </a:solidFill>
                <a:latin typeface="微软雅黑" panose="020B0503020204020204" pitchFamily="34" charset="-122"/>
                <a:ea typeface="+mj-ea"/>
                <a:cs typeface="+mn-cs"/>
              </a:defRPr>
            </a:lvl1pPr>
          </a:lstStyle>
          <a:p>
            <a:pPr algn="l" fontAlgn="auto">
              <a:spcAft>
                <a:spcPts val="0"/>
              </a:spcAft>
            </a:pPr>
            <a:r>
              <a:rPr b="1" dirty="0">
                <a:ea typeface="微软雅黑" panose="020B0503020204020204" pitchFamily="34" charset="-122"/>
                <a:sym typeface="+mn-ea"/>
              </a:rPr>
              <a:t>费改税对环保产业发展有何影响？</a:t>
            </a:r>
            <a:endParaRPr lang="zh-CN" altLang="en-US" b="1" dirty="0">
              <a:ea typeface="微软雅黑" panose="020B0503020204020204" pitchFamily="34" charset="-122"/>
            </a:endParaRPr>
          </a:p>
        </p:txBody>
      </p:sp>
      <p:grpSp>
        <p:nvGrpSpPr>
          <p:cNvPr id="88" name="组合 2"/>
          <p:cNvGrpSpPr/>
          <p:nvPr/>
        </p:nvGrpSpPr>
        <p:grpSpPr>
          <a:xfrm>
            <a:off x="342634" y="198145"/>
            <a:ext cx="628966" cy="628966"/>
            <a:chOff x="7591362" y="1641813"/>
            <a:chExt cx="628966" cy="628966"/>
          </a:xfrm>
        </p:grpSpPr>
        <p:grpSp>
          <p:nvGrpSpPr>
            <p:cNvPr id="89" name="组合 70"/>
            <p:cNvGrpSpPr/>
            <p:nvPr/>
          </p:nvGrpSpPr>
          <p:grpSpPr>
            <a:xfrm>
              <a:off x="7591362" y="1641813"/>
              <a:ext cx="628966" cy="628966"/>
              <a:chOff x="3832873" y="2297208"/>
              <a:chExt cx="1516550" cy="1516550"/>
            </a:xfrm>
          </p:grpSpPr>
          <p:grpSp>
            <p:nvGrpSpPr>
              <p:cNvPr id="119"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21" name="同心圆 12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122" name="椭圆 12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grpSp>
          <p:sp>
            <p:nvSpPr>
              <p:cNvPr id="120" name="椭圆 119"/>
              <p:cNvSpPr/>
              <p:nvPr/>
            </p:nvSpPr>
            <p:spPr>
              <a:xfrm>
                <a:off x="3983164" y="2466914"/>
                <a:ext cx="1185736" cy="1185736"/>
              </a:xfrm>
              <a:prstGeom prst="ellipse">
                <a:avLst/>
              </a:prstGeom>
              <a:solidFill>
                <a:schemeClr val="accent5"/>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Group 23"/>
            <p:cNvGrpSpPr/>
            <p:nvPr/>
          </p:nvGrpSpPr>
          <p:grpSpPr>
            <a:xfrm>
              <a:off x="7822832" y="1857838"/>
              <a:ext cx="211311" cy="184220"/>
              <a:chOff x="7540014" y="4306907"/>
              <a:chExt cx="389342" cy="339426"/>
            </a:xfrm>
            <a:solidFill>
              <a:schemeClr val="bg1"/>
            </a:solidFill>
          </p:grpSpPr>
          <p:sp>
            <p:nvSpPr>
              <p:cNvPr id="103"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09"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0"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1"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2"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3"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4"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en-US"/>
              </a:p>
            </p:txBody>
          </p:sp>
          <p:sp>
            <p:nvSpPr>
              <p:cNvPr id="115"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6"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7"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18"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grpSp>
      <p:cxnSp>
        <p:nvCxnSpPr>
          <p:cNvPr id="123" name="直接连接符 38"/>
          <p:cNvCxnSpPr/>
          <p:nvPr/>
        </p:nvCxnSpPr>
        <p:spPr>
          <a:xfrm flipV="1">
            <a:off x="1234199" y="760294"/>
            <a:ext cx="5498041" cy="45487"/>
          </a:xfrm>
          <a:prstGeom prst="line">
            <a:avLst/>
          </a:prstGeom>
          <a:noFill/>
          <a:ln w="31750" cap="flat" cmpd="sng" algn="ctr">
            <a:solidFill>
              <a:schemeClr val="tx1">
                <a:lumMod val="50000"/>
                <a:lumOff val="50000"/>
              </a:schemeClr>
            </a:solidFill>
            <a:prstDash val="dash"/>
          </a:ln>
          <a:effectLst/>
        </p:spPr>
      </p:cxnSp>
      <p:sp>
        <p:nvSpPr>
          <p:cNvPr id="16" name="文本框 15"/>
          <p:cNvSpPr txBox="1"/>
          <p:nvPr/>
        </p:nvSpPr>
        <p:spPr>
          <a:xfrm>
            <a:off x="955675" y="855980"/>
            <a:ext cx="8028940" cy="369332"/>
          </a:xfrm>
          <a:prstGeom prst="rect">
            <a:avLst/>
          </a:prstGeom>
          <a:noFill/>
          <a:ln w="9525">
            <a:noFill/>
          </a:ln>
        </p:spPr>
        <p:txBody>
          <a:bodyPr wrap="square">
            <a:spAutoFit/>
          </a:bodyPr>
          <a:lstStyle/>
          <a:p>
            <a:r>
              <a:rPr lang="en-US" b="1" dirty="0" smtClean="0">
                <a:solidFill>
                  <a:srgbClr val="0070C0"/>
                </a:solidFill>
                <a:latin typeface="微软雅黑" panose="020B0503020204020204" pitchFamily="34" charset="-122"/>
                <a:ea typeface="微软雅黑" panose="020B0503020204020204" pitchFamily="34" charset="-122"/>
                <a:cs typeface="仿宋" panose="02010609060101010101" charset="-122"/>
              </a:rPr>
              <a:t>3</a:t>
            </a:r>
            <a:r>
              <a:rPr sz="1800" b="1" dirty="0" smtClean="0">
                <a:solidFill>
                  <a:srgbClr val="0070C0"/>
                </a:solidFill>
                <a:latin typeface="微软雅黑" panose="020B0503020204020204" pitchFamily="34" charset="-122"/>
                <a:ea typeface="微软雅黑" panose="020B0503020204020204" pitchFamily="34" charset="-122"/>
                <a:cs typeface="仿宋" panose="02010609060101010101" charset="-122"/>
              </a:rPr>
              <a:t>.</a:t>
            </a:r>
            <a:r>
              <a:rPr lang="zh-CN" altLang="en-US" b="1" dirty="0" smtClean="0">
                <a:solidFill>
                  <a:srgbClr val="0070C0"/>
                </a:solidFill>
                <a:latin typeface="微软雅黑" panose="020B0503020204020204" pitchFamily="34" charset="-122"/>
                <a:ea typeface="微软雅黑" panose="020B0503020204020204" pitchFamily="34" charset="-122"/>
                <a:cs typeface="仿宋" panose="02010609060101010101" charset="-122"/>
              </a:rPr>
              <a:t>对环境监测、污染治理、专业化运营等环保公司提出了更高的要求</a:t>
            </a:r>
            <a:endParaRPr sz="1800" b="1" dirty="0">
              <a:solidFill>
                <a:srgbClr val="0070C0"/>
              </a:solidFill>
              <a:latin typeface="微软雅黑" panose="020B0503020204020204" pitchFamily="34" charset="-122"/>
              <a:ea typeface="微软雅黑" panose="020B0503020204020204" pitchFamily="34" charset="-122"/>
              <a:cs typeface="仿宋" panose="02010609060101010101" charset="-122"/>
            </a:endParaRPr>
          </a:p>
        </p:txBody>
      </p:sp>
      <p:grpSp>
        <p:nvGrpSpPr>
          <p:cNvPr id="35" name="组 34"/>
          <p:cNvGrpSpPr/>
          <p:nvPr/>
        </p:nvGrpSpPr>
        <p:grpSpPr>
          <a:xfrm>
            <a:off x="868995" y="1316346"/>
            <a:ext cx="7264745" cy="3594998"/>
            <a:chOff x="353179" y="995028"/>
            <a:chExt cx="8395285" cy="1624313"/>
          </a:xfrm>
        </p:grpSpPr>
        <p:grpSp>
          <p:nvGrpSpPr>
            <p:cNvPr id="36" name="组合 11"/>
            <p:cNvGrpSpPr/>
            <p:nvPr/>
          </p:nvGrpSpPr>
          <p:grpSpPr>
            <a:xfrm>
              <a:off x="353179" y="995028"/>
              <a:ext cx="8395285" cy="1624313"/>
              <a:chOff x="4304043" y="1286668"/>
              <a:chExt cx="3837944" cy="2757793"/>
            </a:xfrm>
            <a:effectLst>
              <a:outerShdw blurRad="381000" dist="254000" dir="8100000" algn="tr" rotWithShape="0">
                <a:prstClr val="black">
                  <a:alpha val="40000"/>
                </a:prstClr>
              </a:outerShdw>
            </a:effectLst>
          </p:grpSpPr>
          <p:sp>
            <p:nvSpPr>
              <p:cNvPr id="38" name="圆角矩形 3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51931" y="1367703"/>
                <a:ext cx="3742171"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TextBox 15"/>
            <p:cNvSpPr txBox="1"/>
            <p:nvPr/>
          </p:nvSpPr>
          <p:spPr>
            <a:xfrm>
              <a:off x="575501" y="1055993"/>
              <a:ext cx="7809870" cy="1460145"/>
            </a:xfrm>
            <a:prstGeom prst="rect">
              <a:avLst/>
            </a:prstGeom>
            <a:noFill/>
          </p:spPr>
          <p:txBody>
            <a:bodyPr wrap="square" lIns="0" tIns="0" rIns="0" bIns="0" rtlCol="0">
              <a:spAutoFit/>
            </a:bodyPr>
            <a:lstStyle/>
            <a:p>
              <a:pPr algn="just">
                <a:lnSpc>
                  <a:spcPct val="150000"/>
                </a:lnSpc>
              </a:pPr>
              <a:r>
                <a:rPr lang="zh-CN" altLang="en-US" sz="1400" b="1" spc="300" dirty="0" smtClean="0">
                  <a:solidFill>
                    <a:schemeClr val="accent1"/>
                  </a:solidFill>
                  <a:latin typeface="微软雅黑" panose="020B0503020204020204" pitchFamily="34" charset="-122"/>
                  <a:ea typeface="微软雅黑" panose="020B0503020204020204" pitchFamily="34" charset="-122"/>
                </a:rPr>
                <a:t>     费改税后，环保税将严格按企业的污染物实际排放量征收，排污收费中的政府、部门干预，核定征收不规范，协商收费问题将得到有效解决，企业治不治污减不减排排污费征收一个样将一去不复返。要求污染治理、专业化运营环保公司必须真真实实帮助企业解决污染问题，减少污染物的排放，要求我们的监测公司加强内部管理，规范监测程序，确保监测数据能真实代表企业的污染排放状况，否则，缴费单位花钱治理、运营后，不能起到减少排污，降低环境税的目的，必然追究治理单位、运营单位的责任，这些公司也必然被市场淘汰。如还存在数据弄虚作假，不正常运行设施，不能实现达标排放问题，还将受到税收征管法和环保相关法律法规的双重查处。</a:t>
              </a:r>
              <a:endParaRPr lang="zh-CN" altLang="en-US" sz="1400" b="1" spc="300" dirty="0">
                <a:solidFill>
                  <a:schemeClr val="accent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ll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http://img1.imgtn.bdimg.com/it/u=334138948,1578133725&amp;fm=21&amp;gp=0.jpg"/>
          <p:cNvPicPr>
            <a:picLocks noChangeAspect="1" noChangeArrowheads="1"/>
          </p:cNvPicPr>
          <p:nvPr/>
        </p:nvPicPr>
        <p:blipFill>
          <a:blip r:embed="rId2"/>
          <a:srcRect/>
          <a:stretch>
            <a:fillRect/>
          </a:stretch>
        </p:blipFill>
        <p:spPr bwMode="auto">
          <a:xfrm>
            <a:off x="8255" y="0"/>
            <a:ext cx="9120505" cy="5128260"/>
          </a:xfrm>
          <a:prstGeom prst="rect">
            <a:avLst/>
          </a:prstGeom>
          <a:noFill/>
        </p:spPr>
      </p:pic>
      <p:sp>
        <p:nvSpPr>
          <p:cNvPr id="18" name="TextBox 17"/>
          <p:cNvSpPr txBox="1"/>
          <p:nvPr/>
        </p:nvSpPr>
        <p:spPr>
          <a:xfrm>
            <a:off x="3429000" y="1683603"/>
            <a:ext cx="2285999" cy="852805"/>
          </a:xfrm>
          <a:prstGeom prst="rect">
            <a:avLst/>
          </a:prstGeom>
          <a:noFill/>
        </p:spPr>
        <p:txBody>
          <a:bodyPr wrap="square" rtlCol="0">
            <a:spAutoFit/>
          </a:bodyPr>
          <a:lstStyle/>
          <a:p>
            <a:pPr>
              <a:lnSpc>
                <a:spcPct val="150000"/>
              </a:lnSpc>
            </a:pPr>
            <a:r>
              <a:rPr lang="zh-CN" altLang="en-US" sz="3300" b="1" dirty="0" smtClean="0">
                <a:solidFill>
                  <a:srgbClr val="00B050"/>
                </a:solidFill>
                <a:latin typeface="微软雅黑" panose="020B0503020204020204" pitchFamily="34" charset="-122"/>
                <a:ea typeface="微软雅黑" panose="020B0503020204020204" pitchFamily="34" charset="-122"/>
              </a:rPr>
              <a:t>谢 谢 观 赏</a:t>
            </a:r>
            <a:endParaRPr lang="en-US" altLang="zh-CN" sz="3300" b="1" dirty="0" smtClean="0">
              <a:solidFill>
                <a:srgbClr val="00B050"/>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1828800" y="2655153"/>
            <a:ext cx="5506085" cy="922020"/>
          </a:xfrm>
          <a:prstGeom prst="rect">
            <a:avLst/>
          </a:prstGeom>
          <a:noFill/>
        </p:spPr>
        <p:txBody>
          <a:bodyPr wrap="none" rtlCol="0">
            <a:spAutoFit/>
          </a:bodyPr>
          <a:lstStyle/>
          <a:p>
            <a:pPr>
              <a:lnSpc>
                <a:spcPct val="150000"/>
              </a:lnSpc>
            </a:pPr>
            <a:r>
              <a:rPr lang="en-US" altLang="zh-CN" sz="3600" b="1" i="1" dirty="0" smtClean="0">
                <a:solidFill>
                  <a:srgbClr val="00B050"/>
                </a:solidFill>
                <a:latin typeface="Times New Roman" panose="02020603050405020304" pitchFamily="18" charset="0"/>
                <a:cs typeface="Times New Roman" panose="02020603050405020304" pitchFamily="18" charset="0"/>
              </a:rPr>
              <a:t>Thanks for your attention</a:t>
            </a:r>
            <a:r>
              <a:rPr lang="zh-CN" altLang="en-US" sz="3600" b="1" i="1" dirty="0" smtClean="0">
                <a:solidFill>
                  <a:srgbClr val="00B050"/>
                </a:solidFill>
                <a:latin typeface="Times New Roman" panose="02020603050405020304" pitchFamily="18" charset="0"/>
                <a:cs typeface="Times New Roman" panose="02020603050405020304" pitchFamily="18" charset="0"/>
              </a:rPr>
              <a: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1650</Words>
  <Application>WPS 演示</Application>
  <PresentationFormat>全屏显示(16:9)</PresentationFormat>
  <Paragraphs>124</Paragraphs>
  <Slides>20</Slides>
  <Notes>12</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zxz</cp:lastModifiedBy>
  <cp:revision>543</cp:revision>
  <dcterms:created xsi:type="dcterms:W3CDTF">2015-04-24T01:01:00Z</dcterms:created>
  <dcterms:modified xsi:type="dcterms:W3CDTF">2018-01-17T00:11:22Z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